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309" r:id="rId3"/>
    <p:sldId id="310" r:id="rId4"/>
    <p:sldId id="311" r:id="rId5"/>
    <p:sldId id="289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05" r:id="rId15"/>
    <p:sldId id="321" r:id="rId16"/>
    <p:sldId id="320" r:id="rId17"/>
    <p:sldId id="322" r:id="rId18"/>
    <p:sldId id="323" r:id="rId19"/>
    <p:sldId id="324" r:id="rId20"/>
    <p:sldId id="325" r:id="rId21"/>
    <p:sldId id="307" r:id="rId22"/>
    <p:sldId id="326" r:id="rId23"/>
    <p:sldId id="327" r:id="rId24"/>
    <p:sldId id="328" r:id="rId25"/>
    <p:sldId id="329" r:id="rId26"/>
    <p:sldId id="330" r:id="rId27"/>
    <p:sldId id="331" r:id="rId28"/>
    <p:sldId id="341" r:id="rId29"/>
    <p:sldId id="344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08"/>
    <p:restoredTop sz="88170"/>
  </p:normalViewPr>
  <p:slideViewPr>
    <p:cSldViewPr snapToGrid="0" snapToObjects="1">
      <p:cViewPr varScale="1">
        <p:scale>
          <a:sx n="80" d="100"/>
          <a:sy n="80" d="100"/>
        </p:scale>
        <p:origin x="648" y="192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067A7-C57C-9C43-AC40-891849D5CDB7}" type="datetimeFigureOut">
              <a:rPr lang="en-US" smtClean="0"/>
              <a:t>10/8/20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DC0788-1477-0F43-AFB0-61D2C5ED0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2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87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50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97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Among the cases of P(</a:t>
            </a:r>
            <a:r>
              <a:rPr lang="en-US" sz="2400" dirty="0" err="1"/>
              <a:t>t|C</a:t>
            </a:r>
            <a:r>
              <a:rPr lang="en-US" sz="2400" dirty="0"/>
              <a:t>) = 1, the percentage of the cases in which the token t does not appear in C where C is implementation context is 43.6%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14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Among the cases of P(</a:t>
            </a:r>
            <a:r>
              <a:rPr lang="en-US" sz="2400" dirty="0" err="1"/>
              <a:t>t|C</a:t>
            </a:r>
            <a:r>
              <a:rPr lang="en-US" sz="2400" dirty="0"/>
              <a:t>) = 1, the percentage of the cases in which the token t does not appear in C where C is implementation context is 43.6%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66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65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60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48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5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13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32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84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99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38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80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07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83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78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841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69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69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9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68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17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84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31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C0788-1477-0F43-AFB0-61D2C5ED07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7" indent="0" algn="ctr">
              <a:buNone/>
              <a:defRPr sz="1500"/>
            </a:lvl2pPr>
            <a:lvl3pPr marL="685814" indent="0" algn="ctr">
              <a:buNone/>
              <a:defRPr sz="1350"/>
            </a:lvl3pPr>
            <a:lvl4pPr marL="1028720" indent="0" algn="ctr">
              <a:buNone/>
              <a:defRPr sz="1200"/>
            </a:lvl4pPr>
            <a:lvl5pPr marL="1371628" indent="0" algn="ctr">
              <a:buNone/>
              <a:defRPr sz="1200"/>
            </a:lvl5pPr>
            <a:lvl6pPr marL="1714535" indent="0" algn="ctr">
              <a:buNone/>
              <a:defRPr sz="1200"/>
            </a:lvl6pPr>
            <a:lvl7pPr marL="2057441" indent="0" algn="ctr">
              <a:buNone/>
              <a:defRPr sz="1200"/>
            </a:lvl7pPr>
            <a:lvl8pPr marL="2400348" indent="0" algn="ctr">
              <a:buNone/>
              <a:defRPr sz="1200"/>
            </a:lvl8pPr>
            <a:lvl9pPr marL="274325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85D1-9869-0E49-BF93-66F78A1D7D58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1317-311C-B746-8EAB-B76835EE9A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69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1782BCF-87B7-BF4C-BE5B-54A3A4BD4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85D1-9869-0E49-BF93-66F78A1D7D58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90A93DD-B50C-204F-A2B0-A99D3E13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17F2062-D200-044E-8E25-29E65980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1317-311C-B746-8EAB-B76835EE9A9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8E2E27B-6F2F-E142-A87E-74E8A3C88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009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85D1-9869-0E49-BF93-66F78A1D7D58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1317-311C-B746-8EAB-B76835EE9A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245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07" indent="0">
              <a:buNone/>
              <a:defRPr sz="1500" b="1"/>
            </a:lvl2pPr>
            <a:lvl3pPr marL="685814" indent="0">
              <a:buNone/>
              <a:defRPr sz="1350" b="1"/>
            </a:lvl3pPr>
            <a:lvl4pPr marL="1028720" indent="0">
              <a:buNone/>
              <a:defRPr sz="1200" b="1"/>
            </a:lvl4pPr>
            <a:lvl5pPr marL="1371628" indent="0">
              <a:buNone/>
              <a:defRPr sz="1200" b="1"/>
            </a:lvl5pPr>
            <a:lvl6pPr marL="1714535" indent="0">
              <a:buNone/>
              <a:defRPr sz="1200" b="1"/>
            </a:lvl6pPr>
            <a:lvl7pPr marL="2057441" indent="0">
              <a:buNone/>
              <a:defRPr sz="1200" b="1"/>
            </a:lvl7pPr>
            <a:lvl8pPr marL="2400348" indent="0">
              <a:buNone/>
              <a:defRPr sz="1200" b="1"/>
            </a:lvl8pPr>
            <a:lvl9pPr marL="2743255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07" indent="0">
              <a:buNone/>
              <a:defRPr sz="1500" b="1"/>
            </a:lvl2pPr>
            <a:lvl3pPr marL="685814" indent="0">
              <a:buNone/>
              <a:defRPr sz="1350" b="1"/>
            </a:lvl3pPr>
            <a:lvl4pPr marL="1028720" indent="0">
              <a:buNone/>
              <a:defRPr sz="1200" b="1"/>
            </a:lvl4pPr>
            <a:lvl5pPr marL="1371628" indent="0">
              <a:buNone/>
              <a:defRPr sz="1200" b="1"/>
            </a:lvl5pPr>
            <a:lvl6pPr marL="1714535" indent="0">
              <a:buNone/>
              <a:defRPr sz="1200" b="1"/>
            </a:lvl6pPr>
            <a:lvl7pPr marL="2057441" indent="0">
              <a:buNone/>
              <a:defRPr sz="1200" b="1"/>
            </a:lvl7pPr>
            <a:lvl8pPr marL="2400348" indent="0">
              <a:buNone/>
              <a:defRPr sz="1200" b="1"/>
            </a:lvl8pPr>
            <a:lvl9pPr marL="2743255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85D1-9869-0E49-BF93-66F78A1D7D58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1317-311C-B746-8EAB-B76835EE9A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0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190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388" userDrawn="1">
          <p15:clr>
            <a:srgbClr val="FBAE40"/>
          </p15:clr>
        </p15:guide>
        <p15:guide id="2" pos="896" userDrawn="1">
          <p15:clr>
            <a:srgbClr val="FBAE40"/>
          </p15:clr>
        </p15:guide>
        <p15:guide id="3" pos="31397" userDrawn="1">
          <p15:clr>
            <a:srgbClr val="FBAE40"/>
          </p15:clr>
        </p15:guide>
        <p15:guide id="4" orient="horz" pos="3292" userDrawn="1">
          <p15:clr>
            <a:srgbClr val="FBAE40"/>
          </p15:clr>
        </p15:guide>
        <p15:guide id="5" pos="20907" userDrawn="1">
          <p15:clr>
            <a:srgbClr val="FBAE40"/>
          </p15:clr>
        </p15:guide>
        <p15:guide id="6" pos="10416" userDrawn="1">
          <p15:clr>
            <a:srgbClr val="FBAE40"/>
          </p15:clr>
        </p15:guide>
        <p15:guide id="7" pos="11312" userDrawn="1">
          <p15:clr>
            <a:srgbClr val="FBAE40"/>
          </p15:clr>
        </p15:guide>
        <p15:guide id="8" pos="2180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B85D1-9869-0E49-BF93-66F78A1D7D58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91317-311C-B746-8EAB-B76835EE9A9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C9E42-1549-3E42-B5CC-9802483B55F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461" y="6435794"/>
            <a:ext cx="1213339" cy="34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8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6858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4" rtl="0" eaLnBrk="1" latinLnBrk="0" hangingPunct="1">
        <a:lnSpc>
          <a:spcPct val="90000"/>
        </a:lnSpc>
        <a:spcBef>
          <a:spcPts val="19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1" indent="-171454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7" indent="-171454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4" indent="-171454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1" indent="-171454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88" indent="-171454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94" indent="-171454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02" indent="-171454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09" indent="-171454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7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4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0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8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35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8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55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12" Type="http://schemas.openxmlformats.org/officeDocument/2006/relationships/image" Target="../media/image16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11" Type="http://schemas.openxmlformats.org/officeDocument/2006/relationships/image" Target="../media/image15.tiff"/><Relationship Id="rId5" Type="http://schemas.openxmlformats.org/officeDocument/2006/relationships/image" Target="../media/image9.tiff"/><Relationship Id="rId10" Type="http://schemas.openxmlformats.org/officeDocument/2006/relationships/image" Target="../media/image14.tiff"/><Relationship Id="rId4" Type="http://schemas.openxmlformats.org/officeDocument/2006/relationships/image" Target="../media/image8.tiff"/><Relationship Id="rId9" Type="http://schemas.openxmlformats.org/officeDocument/2006/relationships/image" Target="../media/image1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91EC-DC51-1C44-8061-ABDE536D6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ctr">
            <a:normAutofit/>
          </a:bodyPr>
          <a:lstStyle/>
          <a:p>
            <a:r>
              <a:rPr lang="en-US" sz="3600" dirty="0"/>
              <a:t>Suggesting Natural Method Names </a:t>
            </a:r>
            <a:br>
              <a:rPr lang="en-US" sz="3600" dirty="0"/>
            </a:br>
            <a:r>
              <a:rPr lang="en-US" sz="3600" dirty="0"/>
              <a:t>to Check Name Consistencies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DDBDC4-0C11-134A-88B8-5519B8CE61E2}"/>
              </a:ext>
            </a:extLst>
          </p:cNvPr>
          <p:cNvGrpSpPr/>
          <p:nvPr/>
        </p:nvGrpSpPr>
        <p:grpSpPr>
          <a:xfrm>
            <a:off x="2200048" y="3601989"/>
            <a:ext cx="7791903" cy="1888880"/>
            <a:chOff x="2082898" y="3601989"/>
            <a:chExt cx="7791903" cy="18888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0DD263F-7137-AB42-9C94-6C67A0DE6E58}"/>
                </a:ext>
              </a:extLst>
            </p:cNvPr>
            <p:cNvGrpSpPr/>
            <p:nvPr/>
          </p:nvGrpSpPr>
          <p:grpSpPr>
            <a:xfrm>
              <a:off x="4018228" y="3640778"/>
              <a:ext cx="1718409" cy="1850091"/>
              <a:chOff x="383925" y="3854203"/>
              <a:chExt cx="1718409" cy="185009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16C9998D-F86F-B94F-8C66-CFE3EA10E1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9778" y="3854203"/>
                <a:ext cx="1326704" cy="131977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50CA6E1-E191-8A40-9082-99715616BF65}"/>
                  </a:ext>
                </a:extLst>
              </p:cNvPr>
              <p:cNvSpPr/>
              <p:nvPr/>
            </p:nvSpPr>
            <p:spPr>
              <a:xfrm>
                <a:off x="383925" y="5304184"/>
                <a:ext cx="171840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Hung Phan</a:t>
                </a:r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AD847B1-7DCA-EB4D-AB51-AA426E207F72}"/>
                </a:ext>
              </a:extLst>
            </p:cNvPr>
            <p:cNvSpPr/>
            <p:nvPr/>
          </p:nvSpPr>
          <p:spPr>
            <a:xfrm>
              <a:off x="7862305" y="5005306"/>
              <a:ext cx="20124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Tien Nguyen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4DE0071-F501-0347-8FB3-630D59CC14F3}"/>
                </a:ext>
              </a:extLst>
            </p:cNvPr>
            <p:cNvGrpSpPr/>
            <p:nvPr/>
          </p:nvGrpSpPr>
          <p:grpSpPr>
            <a:xfrm>
              <a:off x="2082898" y="3601989"/>
              <a:ext cx="1718409" cy="1844708"/>
              <a:chOff x="-1649421" y="3845465"/>
              <a:chExt cx="1718409" cy="1844708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14C77802-26A9-9949-82E8-3E7400A47F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415121" y="3845465"/>
                <a:ext cx="1249811" cy="131363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8C46AF4-74BE-904D-ABBF-805034B1FF24}"/>
                  </a:ext>
                </a:extLst>
              </p:cNvPr>
              <p:cNvSpPr/>
              <p:nvPr/>
            </p:nvSpPr>
            <p:spPr>
              <a:xfrm>
                <a:off x="-1649421" y="5290063"/>
                <a:ext cx="171840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Son Nguyen</a:t>
                </a: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65773FC-DD12-544A-9B11-2EC53BBD86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2351" y="3558955"/>
            <a:ext cx="1326704" cy="1397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0488C1-2EAD-864F-89B8-8306A004B7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456386" y="3601989"/>
            <a:ext cx="1090362" cy="1397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7910754-C9EA-7A4A-928C-352A2AB8AAB4}"/>
              </a:ext>
            </a:extLst>
          </p:cNvPr>
          <p:cNvSpPr/>
          <p:nvPr/>
        </p:nvSpPr>
        <p:spPr>
          <a:xfrm>
            <a:off x="6142362" y="5090759"/>
            <a:ext cx="17184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Trinh Le</a:t>
            </a:r>
          </a:p>
        </p:txBody>
      </p:sp>
    </p:spTree>
    <p:extLst>
      <p:ext uri="{BB962C8B-B14F-4D97-AF65-F5344CB8AC3E}">
        <p14:creationId xmlns:p14="http://schemas.microsoft.com/office/powerpoint/2010/main" val="794210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54F4D4-3959-D344-9990-DADCB928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Suggesting Natural Method Names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55FD31-EA83-C74B-88D0-245C1D4E7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640" y="2083119"/>
            <a:ext cx="3917502" cy="3836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4C74A-246D-094E-9650-40591259D3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141" y="3400457"/>
            <a:ext cx="5114277" cy="15219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0EF638-CDAE-244F-B7A9-1231AD6EE8F0}"/>
              </a:ext>
            </a:extLst>
          </p:cNvPr>
          <p:cNvSpPr/>
          <p:nvPr/>
        </p:nvSpPr>
        <p:spPr>
          <a:xfrm>
            <a:off x="4368800" y="3627120"/>
            <a:ext cx="1087120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????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11A1CB-E626-4049-AFF8-7607B214D689}"/>
              </a:ext>
            </a:extLst>
          </p:cNvPr>
          <p:cNvGrpSpPr/>
          <p:nvPr/>
        </p:nvGrpSpPr>
        <p:grpSpPr>
          <a:xfrm>
            <a:off x="2826071" y="3210560"/>
            <a:ext cx="5146347" cy="1696662"/>
            <a:chOff x="2826071" y="3210560"/>
            <a:chExt cx="5146347" cy="1696662"/>
          </a:xfrm>
          <a:solidFill>
            <a:schemeClr val="bg1">
              <a:alpha val="77000"/>
            </a:schemeClr>
          </a:solidFill>
          <a:effectLst>
            <a:reflection endPos="65000" dist="50800" dir="5400000" sy="-100000" algn="bl" rotWithShape="0"/>
          </a:effectLst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6F7A227-3C0C-114B-B6EB-0C1448AEF745}"/>
                </a:ext>
              </a:extLst>
            </p:cNvPr>
            <p:cNvGrpSpPr/>
            <p:nvPr/>
          </p:nvGrpSpPr>
          <p:grpSpPr>
            <a:xfrm>
              <a:off x="2826071" y="3210560"/>
              <a:ext cx="1705290" cy="616356"/>
              <a:chOff x="2826071" y="3210560"/>
              <a:chExt cx="1705290" cy="616356"/>
            </a:xfrm>
            <a:grp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5235E1-6302-EA4A-9B0B-2563B7DD03E9}"/>
                  </a:ext>
                </a:extLst>
              </p:cNvPr>
              <p:cNvSpPr/>
              <p:nvPr/>
            </p:nvSpPr>
            <p:spPr>
              <a:xfrm>
                <a:off x="2826071" y="3210560"/>
                <a:ext cx="689289" cy="406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55184B3-C530-3F4E-90DB-8BFD71B6EE5A}"/>
                  </a:ext>
                </a:extLst>
              </p:cNvPr>
              <p:cNvSpPr/>
              <p:nvPr/>
            </p:nvSpPr>
            <p:spPr>
              <a:xfrm>
                <a:off x="3172305" y="3581590"/>
                <a:ext cx="1359056" cy="24532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09D1DF-8CEF-1F44-BB1A-6D6114FEBF9E}"/>
                </a:ext>
              </a:extLst>
            </p:cNvPr>
            <p:cNvSpPr/>
            <p:nvPr/>
          </p:nvSpPr>
          <p:spPr>
            <a:xfrm>
              <a:off x="5392264" y="3599275"/>
              <a:ext cx="1841655" cy="2276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0B1E12-B1A2-9945-BFCB-BDD30F7D7C68}"/>
                </a:ext>
              </a:extLst>
            </p:cNvPr>
            <p:cNvSpPr/>
            <p:nvPr/>
          </p:nvSpPr>
          <p:spPr>
            <a:xfrm>
              <a:off x="2826071" y="3826916"/>
              <a:ext cx="5146347" cy="10803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88A14F2F-7CA1-F74A-9891-0ED8B6CDFF24}"/>
              </a:ext>
            </a:extLst>
          </p:cNvPr>
          <p:cNvSpPr/>
          <p:nvPr/>
        </p:nvSpPr>
        <p:spPr>
          <a:xfrm>
            <a:off x="2727660" y="3180341"/>
            <a:ext cx="5375240" cy="1941857"/>
          </a:xfrm>
          <a:prstGeom prst="wedgeRectCallout">
            <a:avLst>
              <a:gd name="adj1" fmla="val 62484"/>
              <a:gd name="adj2" fmla="val 59131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5" name="Explosion 1 4">
            <a:extLst>
              <a:ext uri="{FF2B5EF4-FFF2-40B4-BE49-F238E27FC236}">
                <a16:creationId xmlns:a16="http://schemas.microsoft.com/office/drawing/2014/main" id="{A58D8843-0410-EB46-8603-862E3038E085}"/>
              </a:ext>
            </a:extLst>
          </p:cNvPr>
          <p:cNvSpPr/>
          <p:nvPr/>
        </p:nvSpPr>
        <p:spPr>
          <a:xfrm>
            <a:off x="2727660" y="1582341"/>
            <a:ext cx="5049520" cy="1568042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Enclosing Context</a:t>
            </a:r>
          </a:p>
        </p:txBody>
      </p:sp>
    </p:spTree>
    <p:extLst>
      <p:ext uri="{BB962C8B-B14F-4D97-AF65-F5344CB8AC3E}">
        <p14:creationId xmlns:p14="http://schemas.microsoft.com/office/powerpoint/2010/main" val="7599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56B9CD-D571-2044-ACB8-74137BF09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918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14K</a:t>
            </a:r>
            <a:r>
              <a:rPr lang="en-US" dirty="0"/>
              <a:t> top-ranked, high-quality, long-history Java projects</a:t>
            </a:r>
          </a:p>
          <a:p>
            <a:pPr marL="0" indent="0" algn="ctr">
              <a:buNone/>
            </a:pPr>
            <a:r>
              <a:rPr lang="en-US" sz="4000" dirty="0"/>
              <a:t>2M</a:t>
            </a:r>
            <a:r>
              <a:rPr lang="en-US" dirty="0"/>
              <a:t> files and </a:t>
            </a:r>
            <a:r>
              <a:rPr lang="en-US" sz="4000" dirty="0"/>
              <a:t>17M</a:t>
            </a:r>
            <a:r>
              <a:rPr lang="en-US" dirty="0"/>
              <a:t> methods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D63F83-595C-C547-A4DE-038A41A8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Study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74A219-54CA-2340-AF55-FA03E5CF11FB}"/>
              </a:ext>
            </a:extLst>
          </p:cNvPr>
          <p:cNvSpPr/>
          <p:nvPr/>
        </p:nvSpPr>
        <p:spPr>
          <a:xfrm>
            <a:off x="441959" y="1231742"/>
            <a:ext cx="10988041" cy="361457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The </a:t>
            </a:r>
            <a:r>
              <a:rPr lang="en-US" sz="5400" dirty="0">
                <a:solidFill>
                  <a:schemeClr val="tx1"/>
                </a:solidFill>
              </a:rPr>
              <a:t>empirical foundation </a:t>
            </a:r>
            <a:r>
              <a:rPr lang="en-US" sz="3600" dirty="0">
                <a:solidFill>
                  <a:schemeClr val="tx1"/>
                </a:solidFill>
              </a:rPr>
              <a:t>on whether the contexts have impacts on predicting method names</a:t>
            </a:r>
          </a:p>
        </p:txBody>
      </p:sp>
    </p:spTree>
    <p:extLst>
      <p:ext uri="{BB962C8B-B14F-4D97-AF65-F5344CB8AC3E}">
        <p14:creationId xmlns:p14="http://schemas.microsoft.com/office/powerpoint/2010/main" val="280704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56B9CD-D571-2044-ACB8-74137BF09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5"/>
            <a:ext cx="705493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62.9%</a:t>
            </a:r>
            <a:r>
              <a:rPr lang="en-US" dirty="0"/>
              <a:t> of the full method names are unique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D63F83-595C-C547-A4DE-038A41A8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Uniqueness of Method Name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E77514-9F9B-864F-8330-7F2CBB15F3A9}"/>
              </a:ext>
            </a:extLst>
          </p:cNvPr>
          <p:cNvGrpSpPr/>
          <p:nvPr/>
        </p:nvGrpSpPr>
        <p:grpSpPr>
          <a:xfrm>
            <a:off x="7833648" y="1310640"/>
            <a:ext cx="3672553" cy="4776748"/>
            <a:chOff x="7833648" y="2580640"/>
            <a:chExt cx="3672553" cy="47767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76558E-3883-A740-9DBA-146B85F02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926560" y="3143569"/>
              <a:ext cx="3427239" cy="421381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720184-D7E6-324D-AAAE-C25C8C411217}"/>
                </a:ext>
              </a:extLst>
            </p:cNvPr>
            <p:cNvSpPr/>
            <p:nvPr/>
          </p:nvSpPr>
          <p:spPr>
            <a:xfrm>
              <a:off x="7893139" y="2580640"/>
              <a:ext cx="3613062" cy="5384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700" dirty="0"/>
                <a:t>Do you know “</a:t>
              </a:r>
              <a:r>
                <a:rPr lang="en-US" sz="17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getMaximumTime</a:t>
              </a:r>
              <a:r>
                <a:rPr lang="en-US" sz="1700" dirty="0"/>
                <a:t>”?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42A261-1990-8743-B6D4-624BE2ACF67E}"/>
                </a:ext>
              </a:extLst>
            </p:cNvPr>
            <p:cNvSpPr/>
            <p:nvPr/>
          </p:nvSpPr>
          <p:spPr>
            <a:xfrm>
              <a:off x="7833648" y="6689196"/>
              <a:ext cx="3613062" cy="5384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I’ve never seen this one in my life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B9984A0-6025-E44E-9212-D3295D11B03A}"/>
              </a:ext>
            </a:extLst>
          </p:cNvPr>
          <p:cNvSpPr/>
          <p:nvPr/>
        </p:nvSpPr>
        <p:spPr>
          <a:xfrm>
            <a:off x="436879" y="1310640"/>
            <a:ext cx="11318241" cy="49421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Cannot rely solely on searching for a good the previously seen method names</a:t>
            </a:r>
          </a:p>
        </p:txBody>
      </p:sp>
    </p:spTree>
    <p:extLst>
      <p:ext uri="{BB962C8B-B14F-4D97-AF65-F5344CB8AC3E}">
        <p14:creationId xmlns:p14="http://schemas.microsoft.com/office/powerpoint/2010/main" val="368777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56B9CD-D571-2044-ACB8-74137BF09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20825"/>
            <a:ext cx="653411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D63F83-595C-C547-A4DE-038A41A8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Uniqueness of Method Name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20D663-3F67-A148-BAB8-B6FF4B7A4331}"/>
              </a:ext>
            </a:extLst>
          </p:cNvPr>
          <p:cNvGrpSpPr/>
          <p:nvPr/>
        </p:nvGrpSpPr>
        <p:grpSpPr>
          <a:xfrm>
            <a:off x="4105257" y="1830049"/>
            <a:ext cx="3981485" cy="4488760"/>
            <a:chOff x="7670208" y="1866326"/>
            <a:chExt cx="3981485" cy="448876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6E77514-9F9B-864F-8330-7F2CBB15F3A9}"/>
                </a:ext>
              </a:extLst>
            </p:cNvPr>
            <p:cNvGrpSpPr/>
            <p:nvPr/>
          </p:nvGrpSpPr>
          <p:grpSpPr>
            <a:xfrm>
              <a:off x="7816939" y="1866326"/>
              <a:ext cx="3613062" cy="4488760"/>
              <a:chOff x="7893139" y="2144083"/>
              <a:chExt cx="3613062" cy="448876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B76558E-3883-A740-9DBA-146B85F02F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7893139" y="2682562"/>
                <a:ext cx="3613061" cy="3950281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0720184-D7E6-324D-AAAE-C25C8C411217}"/>
                  </a:ext>
                </a:extLst>
              </p:cNvPr>
              <p:cNvSpPr/>
              <p:nvPr/>
            </p:nvSpPr>
            <p:spPr>
              <a:xfrm>
                <a:off x="7893139" y="2144083"/>
                <a:ext cx="3613062" cy="5384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700" dirty="0"/>
                  <a:t>Do you know “</a:t>
                </a:r>
                <a:r>
                  <a:rPr lang="en-US" sz="1700" dirty="0" err="1">
                    <a:latin typeface="Consolas" panose="020B0609020204030204" pitchFamily="49" charset="0"/>
                    <a:cs typeface="Consolas" panose="020B0609020204030204" pitchFamily="49" charset="0"/>
                  </a:rPr>
                  <a:t>getMaximumTime</a:t>
                </a:r>
                <a:r>
                  <a:rPr lang="en-US" sz="1700" dirty="0"/>
                  <a:t>”?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F42A261-1990-8743-B6D4-624BE2ACF67E}"/>
                  </a:ext>
                </a:extLst>
              </p:cNvPr>
              <p:cNvSpPr/>
              <p:nvPr/>
            </p:nvSpPr>
            <p:spPr>
              <a:xfrm>
                <a:off x="7893139" y="5430305"/>
                <a:ext cx="3613062" cy="5384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94C3A2-58E5-E646-A4D8-7AD61E7B49D6}"/>
                </a:ext>
              </a:extLst>
            </p:cNvPr>
            <p:cNvSpPr/>
            <p:nvPr/>
          </p:nvSpPr>
          <p:spPr>
            <a:xfrm>
              <a:off x="7670208" y="5761675"/>
              <a:ext cx="3981485" cy="5384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No. But I know </a:t>
              </a:r>
            </a:p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“</a:t>
              </a:r>
              <a:r>
                <a:rPr lang="en-US" sz="17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get”, “Maximum”, and “Time”</a:t>
              </a:r>
              <a:r>
                <a:rPr lang="en-US" sz="1700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A845567-BFCC-2745-9604-A2D26D903F39}"/>
              </a:ext>
            </a:extLst>
          </p:cNvPr>
          <p:cNvSpPr/>
          <p:nvPr/>
        </p:nvSpPr>
        <p:spPr>
          <a:xfrm>
            <a:off x="436878" y="1520825"/>
            <a:ext cx="11318241" cy="49421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78.1%</a:t>
            </a:r>
            <a:r>
              <a:rPr lang="en-US" sz="3600" dirty="0">
                <a:solidFill>
                  <a:schemeClr val="tx1"/>
                </a:solidFill>
              </a:rPr>
              <a:t> of the tokens can be found in the other previously seen method names</a:t>
            </a:r>
          </a:p>
        </p:txBody>
      </p:sp>
    </p:spTree>
    <p:extLst>
      <p:ext uri="{BB962C8B-B14F-4D97-AF65-F5344CB8AC3E}">
        <p14:creationId xmlns:p14="http://schemas.microsoft.com/office/powerpoint/2010/main" val="21708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E87D7B-4061-244A-8FB4-0DAC304D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Tokens in method names and the contexts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F100E9-ED97-6F4F-A5BE-5A98E8861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754" y="1690691"/>
            <a:ext cx="6040492" cy="44205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309856-D31D-6944-8A29-731069737440}"/>
              </a:ext>
            </a:extLst>
          </p:cNvPr>
          <p:cNvSpPr/>
          <p:nvPr/>
        </p:nvSpPr>
        <p:spPr>
          <a:xfrm>
            <a:off x="436879" y="1503680"/>
            <a:ext cx="11318241" cy="49421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65.0%</a:t>
            </a:r>
            <a:r>
              <a:rPr lang="en-US" sz="3600" dirty="0">
                <a:solidFill>
                  <a:schemeClr val="tx1"/>
                </a:solidFill>
              </a:rPr>
              <a:t> of method names’ tokens which are shared with the three contexts</a:t>
            </a:r>
          </a:p>
        </p:txBody>
      </p:sp>
    </p:spTree>
    <p:extLst>
      <p:ext uri="{BB962C8B-B14F-4D97-AF65-F5344CB8AC3E}">
        <p14:creationId xmlns:p14="http://schemas.microsoft.com/office/powerpoint/2010/main" val="314760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BAC532-517A-5A48-BC9D-185F0DDAB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Tokens in method names and the contexts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434C6-3508-EC43-8BAD-B24FD074D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220" y="2103633"/>
            <a:ext cx="7655560" cy="4055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5DD29D-C20C-8C41-87A5-049FA7B08C30}"/>
              </a:ext>
            </a:extLst>
          </p:cNvPr>
          <p:cNvSpPr/>
          <p:nvPr/>
        </p:nvSpPr>
        <p:spPr>
          <a:xfrm>
            <a:off x="5323840" y="2600960"/>
            <a:ext cx="1026160" cy="3159760"/>
          </a:xfrm>
          <a:custGeom>
            <a:avLst/>
            <a:gdLst>
              <a:gd name="connsiteX0" fmla="*/ 0 w 1026160"/>
              <a:gd name="connsiteY0" fmla="*/ 0 h 3159760"/>
              <a:gd name="connsiteX1" fmla="*/ 502818 w 1026160"/>
              <a:gd name="connsiteY1" fmla="*/ 0 h 3159760"/>
              <a:gd name="connsiteX2" fmla="*/ 1026160 w 1026160"/>
              <a:gd name="connsiteY2" fmla="*/ 0 h 3159760"/>
              <a:gd name="connsiteX3" fmla="*/ 1026160 w 1026160"/>
              <a:gd name="connsiteY3" fmla="*/ 589822 h 3159760"/>
              <a:gd name="connsiteX4" fmla="*/ 1026160 w 1026160"/>
              <a:gd name="connsiteY4" fmla="*/ 1116449 h 3159760"/>
              <a:gd name="connsiteX5" fmla="*/ 1026160 w 1026160"/>
              <a:gd name="connsiteY5" fmla="*/ 1579880 h 3159760"/>
              <a:gd name="connsiteX6" fmla="*/ 1026160 w 1026160"/>
              <a:gd name="connsiteY6" fmla="*/ 2043311 h 3159760"/>
              <a:gd name="connsiteX7" fmla="*/ 1026160 w 1026160"/>
              <a:gd name="connsiteY7" fmla="*/ 2569938 h 3159760"/>
              <a:gd name="connsiteX8" fmla="*/ 1026160 w 1026160"/>
              <a:gd name="connsiteY8" fmla="*/ 3159760 h 3159760"/>
              <a:gd name="connsiteX9" fmla="*/ 533603 w 1026160"/>
              <a:gd name="connsiteY9" fmla="*/ 3159760 h 3159760"/>
              <a:gd name="connsiteX10" fmla="*/ 0 w 1026160"/>
              <a:gd name="connsiteY10" fmla="*/ 3159760 h 3159760"/>
              <a:gd name="connsiteX11" fmla="*/ 0 w 1026160"/>
              <a:gd name="connsiteY11" fmla="*/ 2633133 h 3159760"/>
              <a:gd name="connsiteX12" fmla="*/ 0 w 1026160"/>
              <a:gd name="connsiteY12" fmla="*/ 2074909 h 3159760"/>
              <a:gd name="connsiteX13" fmla="*/ 0 w 1026160"/>
              <a:gd name="connsiteY13" fmla="*/ 1579880 h 3159760"/>
              <a:gd name="connsiteX14" fmla="*/ 0 w 1026160"/>
              <a:gd name="connsiteY14" fmla="*/ 990058 h 3159760"/>
              <a:gd name="connsiteX15" fmla="*/ 0 w 1026160"/>
              <a:gd name="connsiteY15" fmla="*/ 0 h 315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26160" h="3159760" extrusionOk="0">
                <a:moveTo>
                  <a:pt x="0" y="0"/>
                </a:moveTo>
                <a:cubicBezTo>
                  <a:pt x="198634" y="-19115"/>
                  <a:pt x="317242" y="47511"/>
                  <a:pt x="502818" y="0"/>
                </a:cubicBezTo>
                <a:cubicBezTo>
                  <a:pt x="688394" y="-47511"/>
                  <a:pt x="795639" y="9724"/>
                  <a:pt x="1026160" y="0"/>
                </a:cubicBezTo>
                <a:cubicBezTo>
                  <a:pt x="1033985" y="236624"/>
                  <a:pt x="1017093" y="298599"/>
                  <a:pt x="1026160" y="589822"/>
                </a:cubicBezTo>
                <a:cubicBezTo>
                  <a:pt x="1035227" y="881045"/>
                  <a:pt x="1010109" y="948287"/>
                  <a:pt x="1026160" y="1116449"/>
                </a:cubicBezTo>
                <a:cubicBezTo>
                  <a:pt x="1042211" y="1284611"/>
                  <a:pt x="974210" y="1436655"/>
                  <a:pt x="1026160" y="1579880"/>
                </a:cubicBezTo>
                <a:cubicBezTo>
                  <a:pt x="1078110" y="1723105"/>
                  <a:pt x="999921" y="1941961"/>
                  <a:pt x="1026160" y="2043311"/>
                </a:cubicBezTo>
                <a:cubicBezTo>
                  <a:pt x="1052399" y="2144661"/>
                  <a:pt x="1020300" y="2365090"/>
                  <a:pt x="1026160" y="2569938"/>
                </a:cubicBezTo>
                <a:cubicBezTo>
                  <a:pt x="1032020" y="2774786"/>
                  <a:pt x="972418" y="3040810"/>
                  <a:pt x="1026160" y="3159760"/>
                </a:cubicBezTo>
                <a:cubicBezTo>
                  <a:pt x="911759" y="3212544"/>
                  <a:pt x="677478" y="3158665"/>
                  <a:pt x="533603" y="3159760"/>
                </a:cubicBezTo>
                <a:cubicBezTo>
                  <a:pt x="389728" y="3160855"/>
                  <a:pt x="255301" y="3105342"/>
                  <a:pt x="0" y="3159760"/>
                </a:cubicBezTo>
                <a:cubicBezTo>
                  <a:pt x="-45729" y="2920600"/>
                  <a:pt x="25954" y="2769101"/>
                  <a:pt x="0" y="2633133"/>
                </a:cubicBezTo>
                <a:cubicBezTo>
                  <a:pt x="-25954" y="2497165"/>
                  <a:pt x="17682" y="2287764"/>
                  <a:pt x="0" y="2074909"/>
                </a:cubicBezTo>
                <a:cubicBezTo>
                  <a:pt x="-17682" y="1862054"/>
                  <a:pt x="18168" y="1803610"/>
                  <a:pt x="0" y="1579880"/>
                </a:cubicBezTo>
                <a:cubicBezTo>
                  <a:pt x="-18168" y="1356150"/>
                  <a:pt x="49472" y="1241701"/>
                  <a:pt x="0" y="990058"/>
                </a:cubicBezTo>
                <a:cubicBezTo>
                  <a:pt x="-49472" y="738415"/>
                  <a:pt x="5112" y="465921"/>
                  <a:pt x="0" y="0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EA85F9-D139-A541-AB9E-7005627EFF8F}"/>
              </a:ext>
            </a:extLst>
          </p:cNvPr>
          <p:cNvSpPr/>
          <p:nvPr/>
        </p:nvSpPr>
        <p:spPr>
          <a:xfrm>
            <a:off x="436879" y="1550687"/>
            <a:ext cx="11318241" cy="49421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79.8%</a:t>
            </a:r>
            <a:r>
              <a:rPr lang="en-US" sz="3600" dirty="0">
                <a:solidFill>
                  <a:schemeClr val="tx1"/>
                </a:solidFill>
              </a:rPr>
              <a:t> of the methods whose tokens in their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names share </a:t>
            </a:r>
            <a:r>
              <a:rPr lang="en-US" sz="5400" dirty="0">
                <a:solidFill>
                  <a:schemeClr val="tx1"/>
                </a:solidFill>
              </a:rPr>
              <a:t>+50% </a:t>
            </a:r>
            <a:r>
              <a:rPr lang="en-US" sz="3600" dirty="0">
                <a:solidFill>
                  <a:schemeClr val="tx1"/>
                </a:solidFill>
              </a:rPr>
              <a:t>with the contexts’ tokens.</a:t>
            </a:r>
          </a:p>
        </p:txBody>
      </p:sp>
    </p:spTree>
    <p:extLst>
      <p:ext uri="{BB962C8B-B14F-4D97-AF65-F5344CB8AC3E}">
        <p14:creationId xmlns:p14="http://schemas.microsoft.com/office/powerpoint/2010/main" val="168182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D63F83-595C-C547-A4DE-038A41A8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Tokens in method names and the contexts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7C647E-4202-3442-B66B-684F23F5458E}"/>
              </a:ext>
            </a:extLst>
          </p:cNvPr>
          <p:cNvGrpSpPr/>
          <p:nvPr/>
        </p:nvGrpSpPr>
        <p:grpSpPr>
          <a:xfrm>
            <a:off x="6637310" y="1877351"/>
            <a:ext cx="4716490" cy="2471957"/>
            <a:chOff x="7001746" y="2577121"/>
            <a:chExt cx="4716490" cy="24719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D91E51-CF93-F640-8E70-C61AFD041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01746" y="2577121"/>
              <a:ext cx="4352054" cy="247195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2F063F-F167-4147-A747-654380B0EC17}"/>
                </a:ext>
              </a:extLst>
            </p:cNvPr>
            <p:cNvSpPr/>
            <p:nvPr/>
          </p:nvSpPr>
          <p:spPr>
            <a:xfrm>
              <a:off x="7285383" y="2653748"/>
              <a:ext cx="1202634" cy="6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D77240-C0EB-884E-88CC-DE6720DC34D6}"/>
                </a:ext>
              </a:extLst>
            </p:cNvPr>
            <p:cNvSpPr/>
            <p:nvPr/>
          </p:nvSpPr>
          <p:spPr>
            <a:xfrm>
              <a:off x="7001746" y="3170369"/>
              <a:ext cx="1202634" cy="6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B752D2-5A3C-C642-9E85-9D1EB256D61B}"/>
                </a:ext>
              </a:extLst>
            </p:cNvPr>
            <p:cNvSpPr/>
            <p:nvPr/>
          </p:nvSpPr>
          <p:spPr>
            <a:xfrm>
              <a:off x="8875644" y="2683566"/>
              <a:ext cx="2842592" cy="6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Bradley Hand" pitchFamily="2" charset="77"/>
                </a:rPr>
                <a:t>When I see you, 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  <a:latin typeface="Bradley Hand" pitchFamily="2" charset="77"/>
                </a:rPr>
                <a:t>I always see your hat!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88E6E5F-C6F9-9341-A6B3-CD887DA3A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205" y="2590082"/>
            <a:ext cx="5114277" cy="152194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A900AAC-EE21-0148-B7D4-18F34E9D448A}"/>
              </a:ext>
            </a:extLst>
          </p:cNvPr>
          <p:cNvSpPr/>
          <p:nvPr/>
        </p:nvSpPr>
        <p:spPr>
          <a:xfrm>
            <a:off x="1216205" y="4535969"/>
            <a:ext cx="9773159" cy="15219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When encountering the tokens in the contexts, </a:t>
            </a:r>
          </a:p>
          <a:p>
            <a:pPr algn="ctr"/>
            <a:r>
              <a:rPr lang="en-US" sz="2800" dirty="0"/>
              <a:t>How many times we could see a token in the method name?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1CAA39-9BAF-1545-9EB1-C566B3D09095}"/>
              </a:ext>
            </a:extLst>
          </p:cNvPr>
          <p:cNvSpPr/>
          <p:nvPr/>
        </p:nvSpPr>
        <p:spPr>
          <a:xfrm>
            <a:off x="436879" y="1640932"/>
            <a:ext cx="11318241" cy="49421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For implementation context, in </a:t>
            </a:r>
            <a:r>
              <a:rPr lang="en-US" sz="5400" dirty="0">
                <a:solidFill>
                  <a:schemeClr val="tx1"/>
                </a:solidFill>
              </a:rPr>
              <a:t>35.9%</a:t>
            </a:r>
            <a:r>
              <a:rPr lang="en-US" sz="3600" dirty="0">
                <a:solidFill>
                  <a:schemeClr val="tx1"/>
                </a:solidFill>
              </a:rPr>
              <a:t> of the cases, we could see a token in the method’s name</a:t>
            </a:r>
          </a:p>
        </p:txBody>
      </p:sp>
    </p:spTree>
    <p:extLst>
      <p:ext uri="{BB962C8B-B14F-4D97-AF65-F5344CB8AC3E}">
        <p14:creationId xmlns:p14="http://schemas.microsoft.com/office/powerpoint/2010/main" val="8226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D63F83-595C-C547-A4DE-038A41A8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Tokens in method names and the contexts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7C647E-4202-3442-B66B-684F23F5458E}"/>
              </a:ext>
            </a:extLst>
          </p:cNvPr>
          <p:cNvGrpSpPr/>
          <p:nvPr/>
        </p:nvGrpSpPr>
        <p:grpSpPr>
          <a:xfrm>
            <a:off x="6637310" y="1877351"/>
            <a:ext cx="4716490" cy="2471957"/>
            <a:chOff x="7001746" y="2577121"/>
            <a:chExt cx="4716490" cy="24719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D91E51-CF93-F640-8E70-C61AFD041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01746" y="2577121"/>
              <a:ext cx="4352054" cy="247195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2F063F-F167-4147-A747-654380B0EC17}"/>
                </a:ext>
              </a:extLst>
            </p:cNvPr>
            <p:cNvSpPr/>
            <p:nvPr/>
          </p:nvSpPr>
          <p:spPr>
            <a:xfrm>
              <a:off x="7285383" y="2653748"/>
              <a:ext cx="1202634" cy="6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D77240-C0EB-884E-88CC-DE6720DC34D6}"/>
                </a:ext>
              </a:extLst>
            </p:cNvPr>
            <p:cNvSpPr/>
            <p:nvPr/>
          </p:nvSpPr>
          <p:spPr>
            <a:xfrm>
              <a:off x="7001746" y="3170369"/>
              <a:ext cx="1202634" cy="6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B752D2-5A3C-C642-9E85-9D1EB256D61B}"/>
                </a:ext>
              </a:extLst>
            </p:cNvPr>
            <p:cNvSpPr/>
            <p:nvPr/>
          </p:nvSpPr>
          <p:spPr>
            <a:xfrm>
              <a:off x="8875644" y="2683566"/>
              <a:ext cx="2842592" cy="6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Bradley Hand" pitchFamily="2" charset="77"/>
                </a:rPr>
                <a:t>When I see you, 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  <a:latin typeface="Bradley Hand" pitchFamily="2" charset="77"/>
                </a:rPr>
                <a:t>I always see your hat!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88E6E5F-C6F9-9341-A6B3-CD887DA3A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205" y="2590082"/>
            <a:ext cx="5114277" cy="152194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A900AAC-EE21-0148-B7D4-18F34E9D448A}"/>
              </a:ext>
            </a:extLst>
          </p:cNvPr>
          <p:cNvSpPr/>
          <p:nvPr/>
        </p:nvSpPr>
        <p:spPr>
          <a:xfrm>
            <a:off x="1216205" y="4535969"/>
            <a:ext cx="9773159" cy="15219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When encountering the tokens in the contexts, </a:t>
            </a:r>
          </a:p>
          <a:p>
            <a:pPr algn="ctr"/>
            <a:r>
              <a:rPr lang="en-US" sz="2800" dirty="0"/>
              <a:t>How many times we could see a token in the method name?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1CAA39-9BAF-1545-9EB1-C566B3D09095}"/>
              </a:ext>
            </a:extLst>
          </p:cNvPr>
          <p:cNvSpPr/>
          <p:nvPr/>
        </p:nvSpPr>
        <p:spPr>
          <a:xfrm>
            <a:off x="436879" y="1640932"/>
            <a:ext cx="11318241" cy="49421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Even the tokens are </a:t>
            </a:r>
            <a:r>
              <a:rPr lang="en-US" sz="5400" dirty="0">
                <a:solidFill>
                  <a:schemeClr val="tx1"/>
                </a:solidFill>
              </a:rPr>
              <a:t>not in the contexts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they can be used to predict the method names’ tokens</a:t>
            </a:r>
          </a:p>
        </p:txBody>
      </p:sp>
    </p:spTree>
    <p:extLst>
      <p:ext uri="{BB962C8B-B14F-4D97-AF65-F5344CB8AC3E}">
        <p14:creationId xmlns:p14="http://schemas.microsoft.com/office/powerpoint/2010/main" val="198101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D63F83-595C-C547-A4DE-038A41A8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Tokens in method names and the contexts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EB2CA6-418F-714F-A416-C54487460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181" y="1880822"/>
            <a:ext cx="9559636" cy="39869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0EF42CB-99B2-3642-A4BC-BE8A04618065}"/>
              </a:ext>
            </a:extLst>
          </p:cNvPr>
          <p:cNvSpPr/>
          <p:nvPr/>
        </p:nvSpPr>
        <p:spPr>
          <a:xfrm>
            <a:off x="2618505" y="1880821"/>
            <a:ext cx="1953491" cy="3986957"/>
          </a:xfrm>
          <a:custGeom>
            <a:avLst/>
            <a:gdLst>
              <a:gd name="connsiteX0" fmla="*/ 0 w 1953491"/>
              <a:gd name="connsiteY0" fmla="*/ 0 h 3986957"/>
              <a:gd name="connsiteX1" fmla="*/ 468838 w 1953491"/>
              <a:gd name="connsiteY1" fmla="*/ 0 h 3986957"/>
              <a:gd name="connsiteX2" fmla="*/ 898606 w 1953491"/>
              <a:gd name="connsiteY2" fmla="*/ 0 h 3986957"/>
              <a:gd name="connsiteX3" fmla="*/ 1426048 w 1953491"/>
              <a:gd name="connsiteY3" fmla="*/ 0 h 3986957"/>
              <a:gd name="connsiteX4" fmla="*/ 1953491 w 1953491"/>
              <a:gd name="connsiteY4" fmla="*/ 0 h 3986957"/>
              <a:gd name="connsiteX5" fmla="*/ 1953491 w 1953491"/>
              <a:gd name="connsiteY5" fmla="*/ 529696 h 3986957"/>
              <a:gd name="connsiteX6" fmla="*/ 1953491 w 1953491"/>
              <a:gd name="connsiteY6" fmla="*/ 1019522 h 3986957"/>
              <a:gd name="connsiteX7" fmla="*/ 1953491 w 1953491"/>
              <a:gd name="connsiteY7" fmla="*/ 1589087 h 3986957"/>
              <a:gd name="connsiteX8" fmla="*/ 1953491 w 1953491"/>
              <a:gd name="connsiteY8" fmla="*/ 2158652 h 3986957"/>
              <a:gd name="connsiteX9" fmla="*/ 1953491 w 1953491"/>
              <a:gd name="connsiteY9" fmla="*/ 2648479 h 3986957"/>
              <a:gd name="connsiteX10" fmla="*/ 1953491 w 1953491"/>
              <a:gd name="connsiteY10" fmla="*/ 3138305 h 3986957"/>
              <a:gd name="connsiteX11" fmla="*/ 1953491 w 1953491"/>
              <a:gd name="connsiteY11" fmla="*/ 3986957 h 3986957"/>
              <a:gd name="connsiteX12" fmla="*/ 1445583 w 1953491"/>
              <a:gd name="connsiteY12" fmla="*/ 3986957 h 3986957"/>
              <a:gd name="connsiteX13" fmla="*/ 918141 w 1953491"/>
              <a:gd name="connsiteY13" fmla="*/ 3986957 h 3986957"/>
              <a:gd name="connsiteX14" fmla="*/ 0 w 1953491"/>
              <a:gd name="connsiteY14" fmla="*/ 3986957 h 3986957"/>
              <a:gd name="connsiteX15" fmla="*/ 0 w 1953491"/>
              <a:gd name="connsiteY15" fmla="*/ 3497131 h 3986957"/>
              <a:gd name="connsiteX16" fmla="*/ 0 w 1953491"/>
              <a:gd name="connsiteY16" fmla="*/ 2927566 h 3986957"/>
              <a:gd name="connsiteX17" fmla="*/ 0 w 1953491"/>
              <a:gd name="connsiteY17" fmla="*/ 2397870 h 3986957"/>
              <a:gd name="connsiteX18" fmla="*/ 0 w 1953491"/>
              <a:gd name="connsiteY18" fmla="*/ 1947913 h 3986957"/>
              <a:gd name="connsiteX19" fmla="*/ 0 w 1953491"/>
              <a:gd name="connsiteY19" fmla="*/ 1458087 h 3986957"/>
              <a:gd name="connsiteX20" fmla="*/ 0 w 1953491"/>
              <a:gd name="connsiteY20" fmla="*/ 968261 h 3986957"/>
              <a:gd name="connsiteX21" fmla="*/ 0 w 1953491"/>
              <a:gd name="connsiteY21" fmla="*/ 0 h 398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53491" h="3986957" extrusionOk="0">
                <a:moveTo>
                  <a:pt x="0" y="0"/>
                </a:moveTo>
                <a:cubicBezTo>
                  <a:pt x="114972" y="-52154"/>
                  <a:pt x="374569" y="10442"/>
                  <a:pt x="468838" y="0"/>
                </a:cubicBezTo>
                <a:cubicBezTo>
                  <a:pt x="563107" y="-10442"/>
                  <a:pt x="696329" y="25405"/>
                  <a:pt x="898606" y="0"/>
                </a:cubicBezTo>
                <a:cubicBezTo>
                  <a:pt x="1100883" y="-25405"/>
                  <a:pt x="1284114" y="48341"/>
                  <a:pt x="1426048" y="0"/>
                </a:cubicBezTo>
                <a:cubicBezTo>
                  <a:pt x="1567982" y="-48341"/>
                  <a:pt x="1716596" y="56562"/>
                  <a:pt x="1953491" y="0"/>
                </a:cubicBezTo>
                <a:cubicBezTo>
                  <a:pt x="1953901" y="170175"/>
                  <a:pt x="1946469" y="407695"/>
                  <a:pt x="1953491" y="529696"/>
                </a:cubicBezTo>
                <a:cubicBezTo>
                  <a:pt x="1960513" y="651697"/>
                  <a:pt x="1922197" y="845146"/>
                  <a:pt x="1953491" y="1019522"/>
                </a:cubicBezTo>
                <a:cubicBezTo>
                  <a:pt x="1984785" y="1193898"/>
                  <a:pt x="1892840" y="1459521"/>
                  <a:pt x="1953491" y="1589087"/>
                </a:cubicBezTo>
                <a:cubicBezTo>
                  <a:pt x="2014142" y="1718654"/>
                  <a:pt x="1898053" y="1922875"/>
                  <a:pt x="1953491" y="2158652"/>
                </a:cubicBezTo>
                <a:cubicBezTo>
                  <a:pt x="2008929" y="2394429"/>
                  <a:pt x="1925881" y="2549798"/>
                  <a:pt x="1953491" y="2648479"/>
                </a:cubicBezTo>
                <a:cubicBezTo>
                  <a:pt x="1981101" y="2747160"/>
                  <a:pt x="1939336" y="2894166"/>
                  <a:pt x="1953491" y="3138305"/>
                </a:cubicBezTo>
                <a:cubicBezTo>
                  <a:pt x="1967646" y="3382444"/>
                  <a:pt x="1862667" y="3758784"/>
                  <a:pt x="1953491" y="3986957"/>
                </a:cubicBezTo>
                <a:cubicBezTo>
                  <a:pt x="1795916" y="4044380"/>
                  <a:pt x="1614210" y="3980103"/>
                  <a:pt x="1445583" y="3986957"/>
                </a:cubicBezTo>
                <a:cubicBezTo>
                  <a:pt x="1276956" y="3993811"/>
                  <a:pt x="1096642" y="3930213"/>
                  <a:pt x="918141" y="3986957"/>
                </a:cubicBezTo>
                <a:cubicBezTo>
                  <a:pt x="739640" y="4043701"/>
                  <a:pt x="210952" y="3953789"/>
                  <a:pt x="0" y="3986957"/>
                </a:cubicBezTo>
                <a:cubicBezTo>
                  <a:pt x="-50782" y="3798908"/>
                  <a:pt x="34668" y="3729184"/>
                  <a:pt x="0" y="3497131"/>
                </a:cubicBezTo>
                <a:cubicBezTo>
                  <a:pt x="-34668" y="3265078"/>
                  <a:pt x="66038" y="3186489"/>
                  <a:pt x="0" y="2927566"/>
                </a:cubicBezTo>
                <a:cubicBezTo>
                  <a:pt x="-66038" y="2668643"/>
                  <a:pt x="31488" y="2629310"/>
                  <a:pt x="0" y="2397870"/>
                </a:cubicBezTo>
                <a:cubicBezTo>
                  <a:pt x="-31488" y="2166430"/>
                  <a:pt x="11883" y="2114364"/>
                  <a:pt x="0" y="1947913"/>
                </a:cubicBezTo>
                <a:cubicBezTo>
                  <a:pt x="-11883" y="1781462"/>
                  <a:pt x="28437" y="1685637"/>
                  <a:pt x="0" y="1458087"/>
                </a:cubicBezTo>
                <a:cubicBezTo>
                  <a:pt x="-28437" y="1230537"/>
                  <a:pt x="4234" y="1196705"/>
                  <a:pt x="0" y="968261"/>
                </a:cubicBezTo>
                <a:cubicBezTo>
                  <a:pt x="-4234" y="739817"/>
                  <a:pt x="59066" y="433500"/>
                  <a:pt x="0" y="0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135EAF-4072-1249-8B3A-209B1CFFC41B}"/>
              </a:ext>
            </a:extLst>
          </p:cNvPr>
          <p:cNvSpPr/>
          <p:nvPr/>
        </p:nvSpPr>
        <p:spPr>
          <a:xfrm>
            <a:off x="436878" y="1403206"/>
            <a:ext cx="11318241" cy="49421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The occurrences of the tokens in the good names more than in inconsistent names.</a:t>
            </a:r>
          </a:p>
        </p:txBody>
      </p:sp>
    </p:spTree>
    <p:extLst>
      <p:ext uri="{BB962C8B-B14F-4D97-AF65-F5344CB8AC3E}">
        <p14:creationId xmlns:p14="http://schemas.microsoft.com/office/powerpoint/2010/main" val="232912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7C4059-0980-6544-AD1A-C7DD92EFD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8163911" cy="4351338"/>
          </a:xfrm>
        </p:spPr>
        <p:txBody>
          <a:bodyPr>
            <a:normAutofit/>
          </a:bodyPr>
          <a:lstStyle/>
          <a:p>
            <a:r>
              <a:rPr lang="en-US" sz="3000" dirty="0"/>
              <a:t> Naturalness of Names at </a:t>
            </a:r>
            <a:r>
              <a:rPr lang="en-US" sz="4000" dirty="0"/>
              <a:t>Token Level</a:t>
            </a:r>
          </a:p>
          <a:p>
            <a:r>
              <a:rPr lang="en-US" sz="3000" dirty="0"/>
              <a:t> Abstractive </a:t>
            </a:r>
            <a:r>
              <a:rPr lang="en-US" sz="4000" dirty="0"/>
              <a:t>Summarization</a:t>
            </a:r>
          </a:p>
          <a:p>
            <a:r>
              <a:rPr lang="en-US" sz="3000" dirty="0"/>
              <a:t> </a:t>
            </a:r>
            <a:r>
              <a:rPr lang="en-US" sz="4000" dirty="0"/>
              <a:t>Contexts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54F4D4-3959-D344-9990-DADCB928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Suggesting Natural Method Names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55FD31-EA83-C74B-88D0-245C1D4E7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812" y="2096814"/>
            <a:ext cx="3195160" cy="312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9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CEECE2-B93C-0349-A177-B215CD3D6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with Libraries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75ED7-911F-B748-8530-AFF17690BE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322" y="2575558"/>
            <a:ext cx="3134379" cy="1637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73F1BFF-F6B2-C144-A6AC-A2939FC47564}"/>
              </a:ext>
            </a:extLst>
          </p:cNvPr>
          <p:cNvGrpSpPr/>
          <p:nvPr/>
        </p:nvGrpSpPr>
        <p:grpSpPr>
          <a:xfrm>
            <a:off x="1300600" y="1745259"/>
            <a:ext cx="2962443" cy="3509328"/>
            <a:chOff x="631959" y="2571345"/>
            <a:chExt cx="2962443" cy="35093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F877DE-F164-C74B-8CCA-621D908B3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3273" y="3920669"/>
              <a:ext cx="2160004" cy="216000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2F7BA0-5579-E04A-BA4F-381925DF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1575" y="3647414"/>
              <a:ext cx="1859431" cy="5312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D2F16AE-DDEA-A94F-8158-821BAA01A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6608" y="3698074"/>
              <a:ext cx="631243" cy="63124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6BA307-24AB-8643-A5DF-674F86BE1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959" y="2691773"/>
              <a:ext cx="1389331" cy="85497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EF479B6-8183-014F-A59F-28EADEC5B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0810" y="3263981"/>
              <a:ext cx="914289" cy="48058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14CF515-6D2E-CA4B-B783-95680C98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0613" y="2571345"/>
              <a:ext cx="1403789" cy="102180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5AE9F7B-161C-1C47-9E22-EC12E7297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5746" y="3241491"/>
              <a:ext cx="880796" cy="60855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9ABA5C7-6BC9-3842-862F-D7C6CA9C66A6}"/>
              </a:ext>
            </a:extLst>
          </p:cNvPr>
          <p:cNvGrpSpPr/>
          <p:nvPr/>
        </p:nvGrpSpPr>
        <p:grpSpPr>
          <a:xfrm>
            <a:off x="7144338" y="2876516"/>
            <a:ext cx="1288984" cy="517898"/>
            <a:chOff x="7144338" y="3135596"/>
            <a:chExt cx="1288984" cy="517898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2A80ECC-7173-584C-A0EC-608516281571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7144338" y="3394415"/>
              <a:ext cx="1288984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39DC426-7CA0-BC4F-B669-B643ABCEC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3625" y="3135596"/>
              <a:ext cx="517898" cy="517898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CB5F6F5-434B-0743-9DD6-022A1325DE41}"/>
              </a:ext>
            </a:extLst>
          </p:cNvPr>
          <p:cNvGrpSpPr/>
          <p:nvPr/>
        </p:nvGrpSpPr>
        <p:grpSpPr>
          <a:xfrm>
            <a:off x="502065" y="1975129"/>
            <a:ext cx="6597773" cy="3150313"/>
            <a:chOff x="303945" y="2234209"/>
            <a:chExt cx="6597773" cy="315031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29B7885-8A25-0C4A-A2C3-4357E6AC8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alphaModFix amt="9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945" y="2234209"/>
              <a:ext cx="4554086" cy="3150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936D6F5-EF4A-6742-8FF2-7C4BF3AFB226}"/>
                </a:ext>
              </a:extLst>
            </p:cNvPr>
            <p:cNvGrpSpPr/>
            <p:nvPr/>
          </p:nvGrpSpPr>
          <p:grpSpPr>
            <a:xfrm>
              <a:off x="4501930" y="2794220"/>
              <a:ext cx="2399788" cy="1922934"/>
              <a:chOff x="4501930" y="2794220"/>
              <a:chExt cx="2399788" cy="1922934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C088366-DCCB-AD44-919E-2AAF56D2E29E}"/>
                  </a:ext>
                </a:extLst>
              </p:cNvPr>
              <p:cNvSpPr/>
              <p:nvPr/>
            </p:nvSpPr>
            <p:spPr>
              <a:xfrm>
                <a:off x="4501932" y="2794220"/>
                <a:ext cx="2399786" cy="36933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dirty="0" err="1">
                    <a:latin typeface="Courier" pitchFamily="2" charset="0"/>
                  </a:rPr>
                  <a:t>getMaxValue</a:t>
                </a:r>
                <a:endParaRPr lang="en-US" dirty="0">
                  <a:latin typeface="Courier" pitchFamily="2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D095F30-B0E8-4B4B-93A4-D30A317CB110}"/>
                  </a:ext>
                </a:extLst>
              </p:cNvPr>
              <p:cNvSpPr/>
              <p:nvPr/>
            </p:nvSpPr>
            <p:spPr>
              <a:xfrm>
                <a:off x="4501930" y="3336436"/>
                <a:ext cx="2399785" cy="36933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dirty="0" err="1">
                    <a:latin typeface="Courier" pitchFamily="2" charset="0"/>
                  </a:rPr>
                  <a:t>getMaximumTime</a:t>
                </a:r>
                <a:endParaRPr lang="en-US" dirty="0">
                  <a:latin typeface="Courier" pitchFamily="2" charset="0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E350E32-7F6A-0340-91B7-55F770FF0519}"/>
                  </a:ext>
                </a:extLst>
              </p:cNvPr>
              <p:cNvSpPr/>
              <p:nvPr/>
            </p:nvSpPr>
            <p:spPr>
              <a:xfrm>
                <a:off x="4507441" y="3818263"/>
                <a:ext cx="2394274" cy="36933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dirty="0" err="1">
                    <a:latin typeface="Courier" pitchFamily="2" charset="0"/>
                  </a:rPr>
                  <a:t>getHostName</a:t>
                </a:r>
                <a:endParaRPr lang="en-US" dirty="0">
                  <a:latin typeface="Courier" pitchFamily="2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967491B-D04C-F94E-8F4F-62EE7AC3B71F}"/>
                  </a:ext>
                </a:extLst>
              </p:cNvPr>
              <p:cNvSpPr/>
              <p:nvPr/>
            </p:nvSpPr>
            <p:spPr>
              <a:xfrm>
                <a:off x="4503921" y="4347822"/>
                <a:ext cx="2394274" cy="36933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dirty="0" err="1">
                    <a:latin typeface="Courier" pitchFamily="2" charset="0"/>
                  </a:rPr>
                  <a:t>getHostAddress</a:t>
                </a:r>
                <a:endParaRPr lang="en-US" dirty="0"/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01E0448-3534-B344-91DB-205764F834D7}"/>
              </a:ext>
            </a:extLst>
          </p:cNvPr>
          <p:cNvGrpSpPr/>
          <p:nvPr/>
        </p:nvGrpSpPr>
        <p:grpSpPr>
          <a:xfrm>
            <a:off x="3615250" y="313597"/>
            <a:ext cx="8014618" cy="5851132"/>
            <a:chOff x="3417130" y="572677"/>
            <a:chExt cx="8014618" cy="5851132"/>
          </a:xfrm>
        </p:grpSpPr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26BF238C-F129-3B4B-8E5F-936866C14819}"/>
                </a:ext>
              </a:extLst>
            </p:cNvPr>
            <p:cNvSpPr/>
            <p:nvPr/>
          </p:nvSpPr>
          <p:spPr>
            <a:xfrm rot="8075315">
              <a:off x="3438779" y="551028"/>
              <a:ext cx="5420715" cy="5464014"/>
            </a:xfrm>
            <a:prstGeom prst="arc">
              <a:avLst>
                <a:gd name="adj1" fmla="val 15691557"/>
                <a:gd name="adj2" fmla="val 369409"/>
              </a:avLst>
            </a:prstGeom>
            <a:ln w="76200">
              <a:headEnd type="none" w="med" len="med"/>
              <a:tailEnd type="triangl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307835 w 5420715"/>
                        <a:gd name="connsiteY0" fmla="*/ 30297 h 5464014"/>
                        <a:gd name="connsiteX1" fmla="*/ 4595482 w 5420715"/>
                        <a:gd name="connsiteY1" fmla="*/ 769058 h 5464014"/>
                        <a:gd name="connsiteX2" fmla="*/ 5405327 w 5420715"/>
                        <a:gd name="connsiteY2" fmla="*/ 3022720 h 5464014"/>
                        <a:gd name="connsiteX3" fmla="*/ 4812434 w 5420715"/>
                        <a:gd name="connsiteY3" fmla="*/ 2958763 h 5464014"/>
                        <a:gd name="connsiteX4" fmla="*/ 4273440 w 5420715"/>
                        <a:gd name="connsiteY4" fmla="*/ 2900621 h 5464014"/>
                        <a:gd name="connsiteX5" fmla="*/ 3788346 w 5420715"/>
                        <a:gd name="connsiteY5" fmla="*/ 2848292 h 5464014"/>
                        <a:gd name="connsiteX6" fmla="*/ 3303251 w 5420715"/>
                        <a:gd name="connsiteY6" fmla="*/ 2795964 h 5464014"/>
                        <a:gd name="connsiteX7" fmla="*/ 2710358 w 5420715"/>
                        <a:gd name="connsiteY7" fmla="*/ 2732007 h 5464014"/>
                        <a:gd name="connsiteX8" fmla="*/ 2629853 w 5420715"/>
                        <a:gd name="connsiteY8" fmla="*/ 2191665 h 5464014"/>
                        <a:gd name="connsiteX9" fmla="*/ 2561424 w 5420715"/>
                        <a:gd name="connsiteY9" fmla="*/ 1732374 h 5464014"/>
                        <a:gd name="connsiteX10" fmla="*/ 2480920 w 5420715"/>
                        <a:gd name="connsiteY10" fmla="*/ 1192032 h 5464014"/>
                        <a:gd name="connsiteX11" fmla="*/ 2400415 w 5420715"/>
                        <a:gd name="connsiteY11" fmla="*/ 651690 h 5464014"/>
                        <a:gd name="connsiteX12" fmla="*/ 2307835 w 5420715"/>
                        <a:gd name="connsiteY12" fmla="*/ 30297 h 5464014"/>
                        <a:gd name="connsiteX0" fmla="*/ 2307835 w 5420715"/>
                        <a:gd name="connsiteY0" fmla="*/ 30297 h 5464014"/>
                        <a:gd name="connsiteX1" fmla="*/ 4595482 w 5420715"/>
                        <a:gd name="connsiteY1" fmla="*/ 769058 h 5464014"/>
                        <a:gd name="connsiteX2" fmla="*/ 5405327 w 5420715"/>
                        <a:gd name="connsiteY2" fmla="*/ 3022720 h 54640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420715" h="5464014" stroke="0" extrusionOk="0">
                          <a:moveTo>
                            <a:pt x="2307835" y="30297"/>
                          </a:moveTo>
                          <a:cubicBezTo>
                            <a:pt x="3118637" y="-111094"/>
                            <a:pt x="3803864" y="246418"/>
                            <a:pt x="4595482" y="769058"/>
                          </a:cubicBezTo>
                          <a:cubicBezTo>
                            <a:pt x="5269038" y="1369938"/>
                            <a:pt x="5355662" y="2190267"/>
                            <a:pt x="5405327" y="3022720"/>
                          </a:cubicBezTo>
                          <a:cubicBezTo>
                            <a:pt x="5240658" y="3061948"/>
                            <a:pt x="4959200" y="2926346"/>
                            <a:pt x="4812434" y="2958763"/>
                          </a:cubicBezTo>
                          <a:cubicBezTo>
                            <a:pt x="4665668" y="2991180"/>
                            <a:pt x="4459757" y="2898768"/>
                            <a:pt x="4273440" y="2900621"/>
                          </a:cubicBezTo>
                          <a:cubicBezTo>
                            <a:pt x="4087123" y="2902473"/>
                            <a:pt x="3896263" y="2848432"/>
                            <a:pt x="3788346" y="2848292"/>
                          </a:cubicBezTo>
                          <a:cubicBezTo>
                            <a:pt x="3680429" y="2848152"/>
                            <a:pt x="3429251" y="2765240"/>
                            <a:pt x="3303251" y="2795964"/>
                          </a:cubicBezTo>
                          <a:cubicBezTo>
                            <a:pt x="3177251" y="2826688"/>
                            <a:pt x="2840406" y="2715434"/>
                            <a:pt x="2710358" y="2732007"/>
                          </a:cubicBezTo>
                          <a:cubicBezTo>
                            <a:pt x="2640278" y="2582904"/>
                            <a:pt x="2667146" y="2377063"/>
                            <a:pt x="2629853" y="2191665"/>
                          </a:cubicBezTo>
                          <a:cubicBezTo>
                            <a:pt x="2592560" y="2006267"/>
                            <a:pt x="2626514" y="1944381"/>
                            <a:pt x="2561424" y="1732374"/>
                          </a:cubicBezTo>
                          <a:cubicBezTo>
                            <a:pt x="2496334" y="1520367"/>
                            <a:pt x="2522242" y="1347306"/>
                            <a:pt x="2480920" y="1192032"/>
                          </a:cubicBezTo>
                          <a:cubicBezTo>
                            <a:pt x="2439598" y="1036758"/>
                            <a:pt x="2450517" y="866460"/>
                            <a:pt x="2400415" y="651690"/>
                          </a:cubicBezTo>
                          <a:cubicBezTo>
                            <a:pt x="2350314" y="436920"/>
                            <a:pt x="2398610" y="209547"/>
                            <a:pt x="2307835" y="30297"/>
                          </a:cubicBezTo>
                          <a:close/>
                        </a:path>
                        <a:path w="5420715" h="5464014" fill="none" extrusionOk="0">
                          <a:moveTo>
                            <a:pt x="2307835" y="30297"/>
                          </a:moveTo>
                          <a:cubicBezTo>
                            <a:pt x="3034573" y="-170873"/>
                            <a:pt x="3736706" y="159139"/>
                            <a:pt x="4595482" y="769058"/>
                          </a:cubicBezTo>
                          <a:cubicBezTo>
                            <a:pt x="5105693" y="1171561"/>
                            <a:pt x="5509578" y="1977523"/>
                            <a:pt x="5405327" y="3022720"/>
                          </a:cubicBezTo>
                        </a:path>
                        <a:path w="5420715" h="5464014" fill="none" stroke="0" extrusionOk="0">
                          <a:moveTo>
                            <a:pt x="2307835" y="30297"/>
                          </a:moveTo>
                          <a:cubicBezTo>
                            <a:pt x="3261942" y="49677"/>
                            <a:pt x="4123167" y="59336"/>
                            <a:pt x="4595482" y="769058"/>
                          </a:cubicBezTo>
                          <a:cubicBezTo>
                            <a:pt x="5205817" y="1305467"/>
                            <a:pt x="5417683" y="2198424"/>
                            <a:pt x="5405327" y="302272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9ED1915-C271-3947-9E77-33212D50345F}"/>
                </a:ext>
              </a:extLst>
            </p:cNvPr>
            <p:cNvGrpSpPr/>
            <p:nvPr/>
          </p:nvGrpSpPr>
          <p:grpSpPr>
            <a:xfrm>
              <a:off x="5817284" y="5093869"/>
              <a:ext cx="5614464" cy="1329940"/>
              <a:chOff x="5817284" y="5093869"/>
              <a:chExt cx="5614464" cy="1329940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57AA6C00-3627-C545-B8D0-DE5A5FEFDE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17284" y="5556531"/>
                <a:ext cx="921483" cy="867278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A7576BD-A9C5-E84B-8136-0D7B324E34ED}"/>
                  </a:ext>
                </a:extLst>
              </p:cNvPr>
              <p:cNvSpPr txBox="1"/>
              <p:nvPr/>
            </p:nvSpPr>
            <p:spPr>
              <a:xfrm>
                <a:off x="8058150" y="5093869"/>
                <a:ext cx="337359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/>
                  <a:t>Devs</a:t>
                </a:r>
                <a:r>
                  <a:rPr lang="en-US" sz="2000" dirty="0"/>
                  <a:t> often don’t look inside the body of the methods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18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D24C84-0EB0-F14E-AD73-12E43E5B2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MNire</a:t>
            </a:r>
            <a:r>
              <a:rPr lang="en-US" dirty="0"/>
              <a:t>: CONSISTENCY CHECKING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6720F3-705B-4144-BB25-1122796A6A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562" y="1904488"/>
            <a:ext cx="4614476" cy="24177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A097BB3-75C1-5D4E-BCF9-FA006D67DD24}"/>
              </a:ext>
            </a:extLst>
          </p:cNvPr>
          <p:cNvGrpSpPr/>
          <p:nvPr/>
        </p:nvGrpSpPr>
        <p:grpSpPr>
          <a:xfrm>
            <a:off x="5152941" y="1951464"/>
            <a:ext cx="6156334" cy="2319976"/>
            <a:chOff x="5152941" y="1951464"/>
            <a:chExt cx="6156334" cy="231997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F7B818D-5560-CC4D-88E0-A4069A21EB04}"/>
                </a:ext>
              </a:extLst>
            </p:cNvPr>
            <p:cNvGrpSpPr/>
            <p:nvPr/>
          </p:nvGrpSpPr>
          <p:grpSpPr>
            <a:xfrm>
              <a:off x="6017284" y="1951464"/>
              <a:ext cx="1874357" cy="2319976"/>
              <a:chOff x="4613562" y="1714500"/>
              <a:chExt cx="2964873" cy="350173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ECA01CB-4083-944F-972D-B3BBD874B0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31327" y="1714500"/>
                <a:ext cx="2729345" cy="3429000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A4AF8E-24EE-624F-AF7F-5122D9C89DEB}"/>
                  </a:ext>
                </a:extLst>
              </p:cNvPr>
              <p:cNvSpPr txBox="1"/>
              <p:nvPr/>
            </p:nvSpPr>
            <p:spPr>
              <a:xfrm>
                <a:off x="4613562" y="4846904"/>
                <a:ext cx="29648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seq2seq</a:t>
                </a:r>
              </a:p>
            </p:txBody>
          </p:sp>
        </p:grp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1BF9A96B-1A62-534D-A0BC-911E9CFCF0FF}"/>
                </a:ext>
              </a:extLst>
            </p:cNvPr>
            <p:cNvSpPr/>
            <p:nvPr/>
          </p:nvSpPr>
          <p:spPr>
            <a:xfrm>
              <a:off x="5152941" y="2844752"/>
              <a:ext cx="756698" cy="533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3CC448-E7CA-9A4B-A4C5-5EFB8975ED3A}"/>
                </a:ext>
              </a:extLst>
            </p:cNvPr>
            <p:cNvSpPr/>
            <p:nvPr/>
          </p:nvSpPr>
          <p:spPr>
            <a:xfrm>
              <a:off x="9098413" y="2870248"/>
              <a:ext cx="22108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  <a:cs typeface="Consolas" panose="020B0609020204030204" pitchFamily="49" charset="0"/>
                </a:rPr>
                <a:t>get maximum time</a:t>
              </a:r>
              <a:endParaRPr lang="en-US" dirty="0"/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2C8E682B-8C87-D445-95E0-A7631DE26F61}"/>
                </a:ext>
              </a:extLst>
            </p:cNvPr>
            <p:cNvSpPr/>
            <p:nvPr/>
          </p:nvSpPr>
          <p:spPr>
            <a:xfrm>
              <a:off x="8099074" y="2857400"/>
              <a:ext cx="717458" cy="533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86AC89-AACE-AF43-9B08-B8D2AAC83C99}"/>
              </a:ext>
            </a:extLst>
          </p:cNvPr>
          <p:cNvGrpSpPr/>
          <p:nvPr/>
        </p:nvGrpSpPr>
        <p:grpSpPr>
          <a:xfrm>
            <a:off x="7113904" y="3477422"/>
            <a:ext cx="4769345" cy="2730947"/>
            <a:chOff x="7363289" y="3338873"/>
            <a:chExt cx="4769345" cy="27309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5D051C-BB58-DF49-BEAD-C1EBA2D87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28246" y="4024406"/>
              <a:ext cx="2750155" cy="2045414"/>
            </a:xfrm>
            <a:prstGeom prst="rect">
              <a:avLst/>
            </a:prstGeom>
          </p:spPr>
        </p:pic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C563226C-8E2B-9646-8CA6-749C8DE1E693}"/>
                </a:ext>
              </a:extLst>
            </p:cNvPr>
            <p:cNvSpPr/>
            <p:nvPr/>
          </p:nvSpPr>
          <p:spPr>
            <a:xfrm rot="5400000">
              <a:off x="9367440" y="3378202"/>
              <a:ext cx="612057" cy="533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E2C6EC-F8B2-954F-85C7-833B8159BF41}"/>
                </a:ext>
              </a:extLst>
            </p:cNvPr>
            <p:cNvSpPr/>
            <p:nvPr/>
          </p:nvSpPr>
          <p:spPr>
            <a:xfrm rot="687139">
              <a:off x="9921772" y="5262923"/>
              <a:ext cx="22108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  <a:cs typeface="Consolas" panose="020B0609020204030204" pitchFamily="49" charset="0"/>
                </a:rPr>
                <a:t>get maximum time</a:t>
              </a:r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5C3122-E1C5-DF45-8F1F-8A832FFA6132}"/>
                </a:ext>
              </a:extLst>
            </p:cNvPr>
            <p:cNvSpPr/>
            <p:nvPr/>
          </p:nvSpPr>
          <p:spPr>
            <a:xfrm rot="20572018">
              <a:off x="7363289" y="5344186"/>
              <a:ext cx="23374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  <a:cs typeface="Consolas" panose="020B0609020204030204" pitchFamily="49" charset="0"/>
                </a:rPr>
                <a:t>get maximum value</a:t>
              </a:r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334C1B-CDCD-C043-98EF-CDA6D104DDA0}"/>
              </a:ext>
            </a:extLst>
          </p:cNvPr>
          <p:cNvGrpSpPr/>
          <p:nvPr/>
        </p:nvGrpSpPr>
        <p:grpSpPr>
          <a:xfrm>
            <a:off x="2247779" y="4744549"/>
            <a:ext cx="4522090" cy="1602177"/>
            <a:chOff x="2247779" y="4744549"/>
            <a:chExt cx="4522090" cy="16021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8488BAF-9773-964E-95AE-06810EE89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4699" y="4744549"/>
              <a:ext cx="1505170" cy="1602177"/>
            </a:xfrm>
            <a:prstGeom prst="rect">
              <a:avLst/>
            </a:prstGeom>
          </p:spPr>
        </p:pic>
        <p:sp>
          <p:nvSpPr>
            <p:cNvPr id="20" name="Rounded Rectangular Callout 19">
              <a:extLst>
                <a:ext uri="{FF2B5EF4-FFF2-40B4-BE49-F238E27FC236}">
                  <a16:creationId xmlns:a16="http://schemas.microsoft.com/office/drawing/2014/main" id="{8562C9F8-F39A-9A4A-92EB-332BFB573A1D}"/>
                </a:ext>
              </a:extLst>
            </p:cNvPr>
            <p:cNvSpPr/>
            <p:nvPr/>
          </p:nvSpPr>
          <p:spPr>
            <a:xfrm>
              <a:off x="2247779" y="5056341"/>
              <a:ext cx="2923310" cy="839988"/>
            </a:xfrm>
            <a:prstGeom prst="wedgeRoundRectCallout">
              <a:avLst>
                <a:gd name="adj1" fmla="val 73993"/>
                <a:gd name="adj2" fmla="val -35966"/>
                <a:gd name="adj3" fmla="val 1666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Sim(</a:t>
              </a:r>
              <a:r>
                <a:rPr lang="en-US" dirty="0" err="1"/>
                <a:t>n,n</a:t>
              </a:r>
              <a:r>
                <a:rPr lang="en-US" dirty="0"/>
                <a:t>’) &lt; Threshold?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247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270C19-D221-6C47-A6E4-3A944D63F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Methodology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BE76B-30BB-0F4D-B2C6-75DE48BA3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Accuracy and Comparison</a:t>
            </a:r>
          </a:p>
          <a:p>
            <a:pPr marL="0" indent="0" algn="ctr">
              <a:buNone/>
            </a:pPr>
            <a:r>
              <a:rPr lang="en-US" sz="4000" dirty="0"/>
              <a:t>Context Analysis</a:t>
            </a:r>
          </a:p>
          <a:p>
            <a:pPr marL="0" indent="0" algn="ctr">
              <a:buNone/>
            </a:pPr>
            <a:r>
              <a:rPr lang="en-US" sz="4000" dirty="0"/>
              <a:t>Sensitivity Analysis</a:t>
            </a:r>
          </a:p>
          <a:p>
            <a:pPr marL="0" indent="0" algn="ctr">
              <a:buNone/>
            </a:pPr>
            <a:r>
              <a:rPr lang="en-US" sz="4000" dirty="0"/>
              <a:t>Usefulness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C09DDA-1FA7-8C40-918C-6A68269F7BCE}"/>
              </a:ext>
            </a:extLst>
          </p:cNvPr>
          <p:cNvGrpSpPr/>
          <p:nvPr/>
        </p:nvGrpSpPr>
        <p:grpSpPr>
          <a:xfrm>
            <a:off x="2284615" y="2552041"/>
            <a:ext cx="457200" cy="2959466"/>
            <a:chOff x="1579418" y="2133598"/>
            <a:chExt cx="457200" cy="295946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D680522-5BBF-374E-9014-5CBEDFF276C8}"/>
                </a:ext>
              </a:extLst>
            </p:cNvPr>
            <p:cNvSpPr/>
            <p:nvPr/>
          </p:nvSpPr>
          <p:spPr>
            <a:xfrm>
              <a:off x="1579418" y="2133598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4E4E41-F7BB-A048-BAC4-6FA9DCDF7E6C}"/>
                </a:ext>
              </a:extLst>
            </p:cNvPr>
            <p:cNvSpPr/>
            <p:nvPr/>
          </p:nvSpPr>
          <p:spPr>
            <a:xfrm>
              <a:off x="1579418" y="2912626"/>
              <a:ext cx="457200" cy="457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BCC91A-A6A4-7C45-86B6-096C11AF7319}"/>
                </a:ext>
              </a:extLst>
            </p:cNvPr>
            <p:cNvSpPr/>
            <p:nvPr/>
          </p:nvSpPr>
          <p:spPr>
            <a:xfrm>
              <a:off x="1579418" y="3810003"/>
              <a:ext cx="457200" cy="45720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C160B44-308F-0F48-A580-14AEE4F1DA7E}"/>
                </a:ext>
              </a:extLst>
            </p:cNvPr>
            <p:cNvSpPr/>
            <p:nvPr/>
          </p:nvSpPr>
          <p:spPr>
            <a:xfrm>
              <a:off x="1579418" y="4635864"/>
              <a:ext cx="457200" cy="4572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7988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BFDC4C-2386-4149-B4C9-E0EAE2C344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914705"/>
              </p:ext>
            </p:extLst>
          </p:nvPr>
        </p:nvGraphicFramePr>
        <p:xfrm>
          <a:off x="2992582" y="2240280"/>
          <a:ext cx="6206835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1018">
                  <a:extLst>
                    <a:ext uri="{9D8B030D-6E8A-4147-A177-3AD203B41FA5}">
                      <a16:colId xmlns:a16="http://schemas.microsoft.com/office/drawing/2014/main" val="772940799"/>
                    </a:ext>
                  </a:extLst>
                </a:gridCol>
                <a:gridCol w="1753867">
                  <a:extLst>
                    <a:ext uri="{9D8B030D-6E8A-4147-A177-3AD203B41FA5}">
                      <a16:colId xmlns:a16="http://schemas.microsoft.com/office/drawing/2014/main" val="3316560705"/>
                    </a:ext>
                  </a:extLst>
                </a:gridCol>
                <a:gridCol w="1501950">
                  <a:extLst>
                    <a:ext uri="{9D8B030D-6E8A-4147-A177-3AD203B41FA5}">
                      <a16:colId xmlns:a16="http://schemas.microsoft.com/office/drawing/2014/main" val="4087687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Test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Train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153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#Methods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1,962,872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556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#File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30.2%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250,972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433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#Projects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00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#Unique method names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540,237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783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#Occurence &gt; 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33.5%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6035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3B30588-326D-E049-BDC3-9CB8550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ADDB79-A983-514F-8FB1-AE4B2AC560C1}"/>
              </a:ext>
            </a:extLst>
          </p:cNvPr>
          <p:cNvSpPr/>
          <p:nvPr/>
        </p:nvSpPr>
        <p:spPr>
          <a:xfrm>
            <a:off x="4189066" y="4982643"/>
            <a:ext cx="381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Method Name Consistency Check</a:t>
            </a:r>
          </a:p>
        </p:txBody>
      </p:sp>
    </p:spTree>
    <p:extLst>
      <p:ext uri="{BB962C8B-B14F-4D97-AF65-F5344CB8AC3E}">
        <p14:creationId xmlns:p14="http://schemas.microsoft.com/office/powerpoint/2010/main" val="268584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BFDC4C-2386-4149-B4C9-E0EAE2C344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119760"/>
              </p:ext>
            </p:extLst>
          </p:nvPr>
        </p:nvGraphicFramePr>
        <p:xfrm>
          <a:off x="2992582" y="2240280"/>
          <a:ext cx="6206835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1018">
                  <a:extLst>
                    <a:ext uri="{9D8B030D-6E8A-4147-A177-3AD203B41FA5}">
                      <a16:colId xmlns:a16="http://schemas.microsoft.com/office/drawing/2014/main" val="772940799"/>
                    </a:ext>
                  </a:extLst>
                </a:gridCol>
                <a:gridCol w="1753867">
                  <a:extLst>
                    <a:ext uri="{9D8B030D-6E8A-4147-A177-3AD203B41FA5}">
                      <a16:colId xmlns:a16="http://schemas.microsoft.com/office/drawing/2014/main" val="3316560705"/>
                    </a:ext>
                  </a:extLst>
                </a:gridCol>
                <a:gridCol w="1501950">
                  <a:extLst>
                    <a:ext uri="{9D8B030D-6E8A-4147-A177-3AD203B41FA5}">
                      <a16:colId xmlns:a16="http://schemas.microsoft.com/office/drawing/2014/main" val="4087687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Test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Train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15370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Dataset 1 – For comparison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626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#Files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61,641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1,746,272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556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#Methods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458,800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14,000,028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433492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Dataset 2 – For others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00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#Project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9,772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783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#Files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51,631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1,756,282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60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#Methods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466,800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13,992,028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4286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3B30588-326D-E049-BDC3-9CB8550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ADDB79-A983-514F-8FB1-AE4B2AC560C1}"/>
              </a:ext>
            </a:extLst>
          </p:cNvPr>
          <p:cNvSpPr/>
          <p:nvPr/>
        </p:nvSpPr>
        <p:spPr>
          <a:xfrm>
            <a:off x="4439135" y="5775123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Method Name Recommending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5040331-1A55-0248-BD2C-4C354576DF84}"/>
                  </a:ext>
                </a:extLst>
              </p:cNvPr>
              <p:cNvSpPr/>
              <p:nvPr/>
            </p:nvSpPr>
            <p:spPr>
              <a:xfrm>
                <a:off x="436878" y="1354147"/>
                <a:ext cx="11318241" cy="494218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</a:rPr>
                  <a:t>Split the corpus based on the #projects</a:t>
                </a:r>
              </a:p>
              <a:p>
                <a:pPr algn="ctr"/>
                <a:r>
                  <a:rPr lang="en-US" sz="3600" dirty="0">
                    <a:solidFill>
                      <a:schemeClr val="tx1"/>
                    </a:solidFill>
                  </a:rPr>
                  <a:t>This dataset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the dataset in our empirical study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5040331-1A55-0248-BD2C-4C354576D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78" y="1354147"/>
                <a:ext cx="11318241" cy="49421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324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B30588-326D-E049-BDC3-9CB8550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 for Name Consistency Check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00E3EF-17A5-F54F-A90D-C3FC6C7C9D8D}"/>
              </a:ext>
            </a:extLst>
          </p:cNvPr>
          <p:cNvGrpSpPr/>
          <p:nvPr/>
        </p:nvGrpSpPr>
        <p:grpSpPr>
          <a:xfrm>
            <a:off x="3129961" y="1634786"/>
            <a:ext cx="5618018" cy="1738309"/>
            <a:chOff x="3129961" y="1856944"/>
            <a:chExt cx="5618018" cy="17383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1FFAB73-C017-A547-A7DC-DF88DE41ECF7}"/>
                </a:ext>
              </a:extLst>
            </p:cNvPr>
            <p:cNvGrpSpPr/>
            <p:nvPr/>
          </p:nvGrpSpPr>
          <p:grpSpPr>
            <a:xfrm>
              <a:off x="3129961" y="1856944"/>
              <a:ext cx="5618018" cy="1738309"/>
              <a:chOff x="3129961" y="1856944"/>
              <a:chExt cx="5618018" cy="173830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1BD51E1-47AB-4C46-841B-0573352CC68B}"/>
                  </a:ext>
                </a:extLst>
              </p:cNvPr>
              <p:cNvSpPr/>
              <p:nvPr/>
            </p:nvSpPr>
            <p:spPr>
              <a:xfrm>
                <a:off x="3129961" y="1856944"/>
                <a:ext cx="5618018" cy="173830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EA037EBB-4575-7A44-9AC4-158AC7A9A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689718" y="1987188"/>
                    <a:ext cx="2498504" cy="572657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𝑃𝑟𝑒𝑐𝑖𝑠𝑖𝑜𝑛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𝑇𝑃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+|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EA037EBB-4575-7A44-9AC4-158AC7A9A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89718" y="1987188"/>
                    <a:ext cx="2498504" cy="57265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010" t="-2174" r="-2525" b="-1739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371502AB-F568-904C-8CEC-5D351A3C849C}"/>
                      </a:ext>
                    </a:extLst>
                  </p:cNvPr>
                  <p:cNvSpPr txBox="1"/>
                  <p:nvPr/>
                </p:nvSpPr>
                <p:spPr>
                  <a:xfrm>
                    <a:off x="4846748" y="2856343"/>
                    <a:ext cx="2184444" cy="572657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𝑅𝑒𝑐𝑎𝑙𝑙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𝑇𝑃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+|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371502AB-F568-904C-8CEC-5D351A3C849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46748" y="2856343"/>
                    <a:ext cx="2184444" cy="57265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734" t="-2128" r="-2890" b="-1702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B5387A-A7BA-B94B-9AE7-5F657DD2F44E}"/>
                </a:ext>
              </a:extLst>
            </p:cNvPr>
            <p:cNvSpPr txBox="1"/>
            <p:nvPr/>
          </p:nvSpPr>
          <p:spPr>
            <a:xfrm>
              <a:off x="3134880" y="2541432"/>
              <a:ext cx="872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E7C86B-DE33-9242-8ACD-44EFDAE163B7}"/>
              </a:ext>
            </a:extLst>
          </p:cNvPr>
          <p:cNvGrpSpPr/>
          <p:nvPr/>
        </p:nvGrpSpPr>
        <p:grpSpPr>
          <a:xfrm>
            <a:off x="3129961" y="3624404"/>
            <a:ext cx="5618018" cy="1738309"/>
            <a:chOff x="3129961" y="4142944"/>
            <a:chExt cx="5618018" cy="173830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70D247-7C27-9A44-B365-8DDC420B193E}"/>
                </a:ext>
              </a:extLst>
            </p:cNvPr>
            <p:cNvGrpSpPr/>
            <p:nvPr/>
          </p:nvGrpSpPr>
          <p:grpSpPr>
            <a:xfrm>
              <a:off x="3129961" y="4142944"/>
              <a:ext cx="5618018" cy="1738309"/>
              <a:chOff x="3129961" y="1856944"/>
              <a:chExt cx="5618018" cy="1738309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5BCAE68-0A35-4A4B-8CDF-ABB647CB78B2}"/>
                  </a:ext>
                </a:extLst>
              </p:cNvPr>
              <p:cNvSpPr/>
              <p:nvPr/>
            </p:nvSpPr>
            <p:spPr>
              <a:xfrm>
                <a:off x="3129961" y="1856944"/>
                <a:ext cx="5618018" cy="173830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57E5DB95-17D3-3949-B49A-4ABAF61578DB}"/>
                      </a:ext>
                    </a:extLst>
                  </p:cNvPr>
                  <p:cNvSpPr txBox="1"/>
                  <p:nvPr/>
                </p:nvSpPr>
                <p:spPr>
                  <a:xfrm>
                    <a:off x="4689718" y="1987188"/>
                    <a:ext cx="2549801" cy="572657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𝑃𝑟𝑒𝑐𝑖𝑠𝑖𝑜𝑛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𝑇𝑁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𝑇𝑁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+|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57E5DB95-17D3-3949-B49A-4ABAF61578D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89718" y="1987188"/>
                    <a:ext cx="2549801" cy="57265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990" t="-4348" r="-2475" b="-1739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97AB0E0B-AED6-C543-952D-D952CA88AE91}"/>
                      </a:ext>
                    </a:extLst>
                  </p:cNvPr>
                  <p:cNvSpPr txBox="1"/>
                  <p:nvPr/>
                </p:nvSpPr>
                <p:spPr>
                  <a:xfrm>
                    <a:off x="4846748" y="2856343"/>
                    <a:ext cx="2210092" cy="572657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𝑅𝑒𝑐𝑎𝑙𝑙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𝑇𝑁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𝑇𝑁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+|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97AB0E0B-AED6-C543-952D-D952CA88AE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46748" y="2856343"/>
                    <a:ext cx="2210092" cy="57265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143" t="-2174" r="-2286" b="-1956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F826E0-120E-E348-8AA6-3A39065B876C}"/>
                </a:ext>
              </a:extLst>
            </p:cNvPr>
            <p:cNvSpPr txBox="1"/>
            <p:nvPr/>
          </p:nvSpPr>
          <p:spPr>
            <a:xfrm>
              <a:off x="3181258" y="4827432"/>
              <a:ext cx="872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2DA0DD-98AA-2F49-9EBC-367557E625B5}"/>
                  </a:ext>
                </a:extLst>
              </p:cNvPr>
              <p:cNvSpPr txBox="1"/>
              <p:nvPr/>
            </p:nvSpPr>
            <p:spPr>
              <a:xfrm>
                <a:off x="4845946" y="5603417"/>
                <a:ext cx="25001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𝐴𝑐𝑐𝑢𝑟𝑎𝑐𝑦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2DA0DD-98AA-2F49-9EBC-367557E62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946" y="5603417"/>
                <a:ext cx="2500108" cy="276999"/>
              </a:xfrm>
              <a:prstGeom prst="rect">
                <a:avLst/>
              </a:prstGeom>
              <a:blipFill>
                <a:blip r:embed="rId7"/>
                <a:stretch>
                  <a:fillRect l="-2538" r="-253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4231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B30588-326D-E049-BDC3-9CB8550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 for Name Recommendation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2DA0DD-98AA-2F49-9EBC-367557E625B5}"/>
                  </a:ext>
                </a:extLst>
              </p:cNvPr>
              <p:cNvSpPr txBox="1"/>
              <p:nvPr/>
            </p:nvSpPr>
            <p:spPr>
              <a:xfrm>
                <a:off x="4059287" y="2844801"/>
                <a:ext cx="4073423" cy="5841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𝑃𝑟𝑒𝑐𝑖𝑠𝑖𝑜𝑛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𝑡𝑜𝑘𝑒𝑛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𝑡𝑜𝑘𝑒𝑛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𝑡𝑜𝑘𝑒𝑛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2DA0DD-98AA-2F49-9EBC-367557E62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287" y="2844801"/>
                <a:ext cx="4073423" cy="584199"/>
              </a:xfrm>
              <a:prstGeom prst="rect">
                <a:avLst/>
              </a:prstGeom>
              <a:blipFill>
                <a:blip r:embed="rId3"/>
                <a:stretch>
                  <a:fillRect l="-623" r="-1246" b="-1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BBF0AA6-29F8-4149-8A34-3E1D7B531307}"/>
                  </a:ext>
                </a:extLst>
              </p:cNvPr>
              <p:cNvSpPr txBox="1"/>
              <p:nvPr/>
            </p:nvSpPr>
            <p:spPr>
              <a:xfrm>
                <a:off x="4229142" y="4072461"/>
                <a:ext cx="3733714" cy="5841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𝑅𝑒𝑐𝑎𝑙𝑙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𝑡𝑜𝑘𝑒𝑛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𝑡𝑜𝑘𝑒𝑛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𝑡𝑜𝑘𝑒𝑛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BBF0AA6-29F8-4149-8A34-3E1D7B531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142" y="4072461"/>
                <a:ext cx="3733714" cy="584199"/>
              </a:xfrm>
              <a:prstGeom prst="rect">
                <a:avLst/>
              </a:prstGeom>
              <a:blipFill>
                <a:blip r:embed="rId4"/>
                <a:stretch>
                  <a:fillRect l="-678" t="-2128" r="-1356" b="-1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82D20EE-8E89-5D42-AFFB-79594C940C4C}"/>
                  </a:ext>
                </a:extLst>
              </p:cNvPr>
              <p:cNvSpPr txBox="1"/>
              <p:nvPr/>
            </p:nvSpPr>
            <p:spPr>
              <a:xfrm>
                <a:off x="4059287" y="2201340"/>
                <a:ext cx="46419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𝑒𝑥𝑝𝑒𝑐𝑡𝑒𝑑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𝑛𝑎𝑚𝑒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𝑟𝑒𝑐𝑜𝑚𝑚𝑒𝑛𝑑𝑒𝑑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𝑛𝑎𝑚𝑒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82D20EE-8E89-5D42-AFFB-79594C940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287" y="2201340"/>
                <a:ext cx="4641912" cy="276999"/>
              </a:xfrm>
              <a:prstGeom prst="rect">
                <a:avLst/>
              </a:prstGeom>
              <a:blipFill>
                <a:blip r:embed="rId5"/>
                <a:stretch>
                  <a:fillRect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0390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BFDC4C-2386-4149-B4C9-E0EAE2C344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0417780"/>
              </p:ext>
            </p:extLst>
          </p:nvPr>
        </p:nvGraphicFramePr>
        <p:xfrm>
          <a:off x="3204271" y="1844040"/>
          <a:ext cx="5783458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924">
                  <a:extLst>
                    <a:ext uri="{9D8B030D-6E8A-4147-A177-3AD203B41FA5}">
                      <a16:colId xmlns:a16="http://schemas.microsoft.com/office/drawing/2014/main" val="2831049889"/>
                    </a:ext>
                  </a:extLst>
                </a:gridCol>
                <a:gridCol w="1323924">
                  <a:extLst>
                    <a:ext uri="{9D8B030D-6E8A-4147-A177-3AD203B41FA5}">
                      <a16:colId xmlns:a16="http://schemas.microsoft.com/office/drawing/2014/main" val="188550395"/>
                    </a:ext>
                  </a:extLst>
                </a:gridCol>
                <a:gridCol w="1463286">
                  <a:extLst>
                    <a:ext uri="{9D8B030D-6E8A-4147-A177-3AD203B41FA5}">
                      <a16:colId xmlns:a16="http://schemas.microsoft.com/office/drawing/2014/main" val="3316560705"/>
                    </a:ext>
                  </a:extLst>
                </a:gridCol>
                <a:gridCol w="1672324">
                  <a:extLst>
                    <a:ext uri="{9D8B030D-6E8A-4147-A177-3AD203B41FA5}">
                      <a16:colId xmlns:a16="http://schemas.microsoft.com/office/drawing/2014/main" val="4087687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Liu et 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MNire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15370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5566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84.5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93.6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4334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F-score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00370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7839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84.2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6035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F-score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67.3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1164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Accuracy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68.9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58993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3B30588-326D-E049-BDC3-9CB8550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 Checking: Comparison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109827-E4E7-2E44-8B21-3AEBCB0259B6}"/>
              </a:ext>
            </a:extLst>
          </p:cNvPr>
          <p:cNvSpPr/>
          <p:nvPr/>
        </p:nvSpPr>
        <p:spPr>
          <a:xfrm>
            <a:off x="7548880" y="1690690"/>
            <a:ext cx="1168400" cy="3567109"/>
          </a:xfrm>
          <a:custGeom>
            <a:avLst/>
            <a:gdLst>
              <a:gd name="connsiteX0" fmla="*/ 0 w 1168400"/>
              <a:gd name="connsiteY0" fmla="*/ 0 h 3567109"/>
              <a:gd name="connsiteX1" fmla="*/ 572516 w 1168400"/>
              <a:gd name="connsiteY1" fmla="*/ 0 h 3567109"/>
              <a:gd name="connsiteX2" fmla="*/ 1168400 w 1168400"/>
              <a:gd name="connsiteY2" fmla="*/ 0 h 3567109"/>
              <a:gd name="connsiteX3" fmla="*/ 1168400 w 1168400"/>
              <a:gd name="connsiteY3" fmla="*/ 665860 h 3567109"/>
              <a:gd name="connsiteX4" fmla="*/ 1168400 w 1168400"/>
              <a:gd name="connsiteY4" fmla="*/ 1260379 h 3567109"/>
              <a:gd name="connsiteX5" fmla="*/ 1168400 w 1168400"/>
              <a:gd name="connsiteY5" fmla="*/ 1783554 h 3567109"/>
              <a:gd name="connsiteX6" fmla="*/ 1168400 w 1168400"/>
              <a:gd name="connsiteY6" fmla="*/ 2306730 h 3567109"/>
              <a:gd name="connsiteX7" fmla="*/ 1168400 w 1168400"/>
              <a:gd name="connsiteY7" fmla="*/ 2901249 h 3567109"/>
              <a:gd name="connsiteX8" fmla="*/ 1168400 w 1168400"/>
              <a:gd name="connsiteY8" fmla="*/ 3567109 h 3567109"/>
              <a:gd name="connsiteX9" fmla="*/ 607568 w 1168400"/>
              <a:gd name="connsiteY9" fmla="*/ 3567109 h 3567109"/>
              <a:gd name="connsiteX10" fmla="*/ 0 w 1168400"/>
              <a:gd name="connsiteY10" fmla="*/ 3567109 h 3567109"/>
              <a:gd name="connsiteX11" fmla="*/ 0 w 1168400"/>
              <a:gd name="connsiteY11" fmla="*/ 2972591 h 3567109"/>
              <a:gd name="connsiteX12" fmla="*/ 0 w 1168400"/>
              <a:gd name="connsiteY12" fmla="*/ 2342402 h 3567109"/>
              <a:gd name="connsiteX13" fmla="*/ 0 w 1168400"/>
              <a:gd name="connsiteY13" fmla="*/ 1783555 h 3567109"/>
              <a:gd name="connsiteX14" fmla="*/ 0 w 1168400"/>
              <a:gd name="connsiteY14" fmla="*/ 1117694 h 3567109"/>
              <a:gd name="connsiteX15" fmla="*/ 0 w 1168400"/>
              <a:gd name="connsiteY15" fmla="*/ 0 h 356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8400" h="3567109" extrusionOk="0">
                <a:moveTo>
                  <a:pt x="0" y="0"/>
                </a:moveTo>
                <a:cubicBezTo>
                  <a:pt x="229017" y="-8343"/>
                  <a:pt x="349122" y="2376"/>
                  <a:pt x="572516" y="0"/>
                </a:cubicBezTo>
                <a:cubicBezTo>
                  <a:pt x="795910" y="-2376"/>
                  <a:pt x="925190" y="57958"/>
                  <a:pt x="1168400" y="0"/>
                </a:cubicBezTo>
                <a:cubicBezTo>
                  <a:pt x="1215044" y="295114"/>
                  <a:pt x="1106193" y="415727"/>
                  <a:pt x="1168400" y="665860"/>
                </a:cubicBezTo>
                <a:cubicBezTo>
                  <a:pt x="1230607" y="915993"/>
                  <a:pt x="1126960" y="1134875"/>
                  <a:pt x="1168400" y="1260379"/>
                </a:cubicBezTo>
                <a:cubicBezTo>
                  <a:pt x="1209840" y="1385883"/>
                  <a:pt x="1147128" y="1665283"/>
                  <a:pt x="1168400" y="1783554"/>
                </a:cubicBezTo>
                <a:cubicBezTo>
                  <a:pt x="1189672" y="1901826"/>
                  <a:pt x="1167311" y="2070439"/>
                  <a:pt x="1168400" y="2306730"/>
                </a:cubicBezTo>
                <a:cubicBezTo>
                  <a:pt x="1169489" y="2543021"/>
                  <a:pt x="1150273" y="2661360"/>
                  <a:pt x="1168400" y="2901249"/>
                </a:cubicBezTo>
                <a:cubicBezTo>
                  <a:pt x="1186527" y="3141138"/>
                  <a:pt x="1149140" y="3285857"/>
                  <a:pt x="1168400" y="3567109"/>
                </a:cubicBezTo>
                <a:cubicBezTo>
                  <a:pt x="1002369" y="3615949"/>
                  <a:pt x="876503" y="3504168"/>
                  <a:pt x="607568" y="3567109"/>
                </a:cubicBezTo>
                <a:cubicBezTo>
                  <a:pt x="338633" y="3630050"/>
                  <a:pt x="271340" y="3499853"/>
                  <a:pt x="0" y="3567109"/>
                </a:cubicBezTo>
                <a:cubicBezTo>
                  <a:pt x="-41160" y="3373475"/>
                  <a:pt x="68546" y="3213673"/>
                  <a:pt x="0" y="2972591"/>
                </a:cubicBezTo>
                <a:cubicBezTo>
                  <a:pt x="-68546" y="2731509"/>
                  <a:pt x="19886" y="2599885"/>
                  <a:pt x="0" y="2342402"/>
                </a:cubicBezTo>
                <a:cubicBezTo>
                  <a:pt x="-19886" y="2084919"/>
                  <a:pt x="21621" y="2039260"/>
                  <a:pt x="0" y="1783555"/>
                </a:cubicBezTo>
                <a:cubicBezTo>
                  <a:pt x="-21621" y="1527850"/>
                  <a:pt x="37060" y="1394119"/>
                  <a:pt x="0" y="1117694"/>
                </a:cubicBezTo>
                <a:cubicBezTo>
                  <a:pt x="-37060" y="841269"/>
                  <a:pt x="112797" y="554425"/>
                  <a:pt x="0" y="0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CAD36B-87FF-EF44-AFB1-FDB11061BE93}"/>
              </a:ext>
            </a:extLst>
          </p:cNvPr>
          <p:cNvSpPr/>
          <p:nvPr/>
        </p:nvSpPr>
        <p:spPr>
          <a:xfrm>
            <a:off x="421639" y="1640932"/>
            <a:ext cx="11318241" cy="49421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Recall and precision: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For IC, </a:t>
            </a:r>
            <a:r>
              <a:rPr lang="en-US" sz="5400" dirty="0">
                <a:solidFill>
                  <a:schemeClr val="tx1"/>
                </a:solidFill>
              </a:rPr>
              <a:t>10.4% </a:t>
            </a:r>
            <a:r>
              <a:rPr lang="en-US" sz="3600" dirty="0">
                <a:solidFill>
                  <a:schemeClr val="tx1"/>
                </a:solidFill>
              </a:rPr>
              <a:t>and </a:t>
            </a:r>
            <a:r>
              <a:rPr lang="en-US" sz="5400" dirty="0">
                <a:solidFill>
                  <a:schemeClr val="tx1"/>
                </a:solidFill>
              </a:rPr>
              <a:t>10.8%</a:t>
            </a:r>
            <a:r>
              <a:rPr lang="en-US" sz="3600" dirty="0">
                <a:solidFill>
                  <a:schemeClr val="tx1"/>
                </a:solidFill>
              </a:rPr>
              <a:t> relatively higher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For C, </a:t>
            </a:r>
            <a:r>
              <a:rPr lang="en-US" sz="5400" dirty="0">
                <a:solidFill>
                  <a:schemeClr val="tx1"/>
                </a:solidFill>
              </a:rPr>
              <a:t>16.6%</a:t>
            </a:r>
            <a:r>
              <a:rPr lang="en-US" sz="3600" dirty="0">
                <a:solidFill>
                  <a:schemeClr val="tx1"/>
                </a:solidFill>
              </a:rPr>
              <a:t> and </a:t>
            </a:r>
            <a:r>
              <a:rPr lang="en-US" sz="5400" dirty="0">
                <a:solidFill>
                  <a:schemeClr val="tx1"/>
                </a:solidFill>
              </a:rPr>
              <a:t>9% </a:t>
            </a:r>
            <a:r>
              <a:rPr lang="en-US" sz="3600" dirty="0">
                <a:solidFill>
                  <a:schemeClr val="tx1"/>
                </a:solidFill>
              </a:rPr>
              <a:t>relatively higher</a:t>
            </a:r>
          </a:p>
        </p:txBody>
      </p:sp>
    </p:spTree>
    <p:extLst>
      <p:ext uri="{BB962C8B-B14F-4D97-AF65-F5344CB8AC3E}">
        <p14:creationId xmlns:p14="http://schemas.microsoft.com/office/powerpoint/2010/main" val="45228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BFDC4C-2386-4149-B4C9-E0EAE2C344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1843827"/>
              </p:ext>
            </p:extLst>
          </p:nvPr>
        </p:nvGraphicFramePr>
        <p:xfrm>
          <a:off x="3375518" y="2438400"/>
          <a:ext cx="5440964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286">
                  <a:extLst>
                    <a:ext uri="{9D8B030D-6E8A-4147-A177-3AD203B41FA5}">
                      <a16:colId xmlns:a16="http://schemas.microsoft.com/office/drawing/2014/main" val="188550395"/>
                    </a:ext>
                  </a:extLst>
                </a:gridCol>
                <a:gridCol w="1785318">
                  <a:extLst>
                    <a:ext uri="{9D8B030D-6E8A-4147-A177-3AD203B41FA5}">
                      <a16:colId xmlns:a16="http://schemas.microsoft.com/office/drawing/2014/main" val="3316560705"/>
                    </a:ext>
                  </a:extLst>
                </a:gridCol>
                <a:gridCol w="2040360">
                  <a:extLst>
                    <a:ext uri="{9D8B030D-6E8A-4147-A177-3AD203B41FA5}">
                      <a16:colId xmlns:a16="http://schemas.microsoft.com/office/drawing/2014/main" val="4087687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code2vec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MNire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153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Precision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556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Recall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64.3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433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F-score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67.1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00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Exact match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783936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3B30588-326D-E049-BDC3-9CB8550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 Checking: Comparison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35F1E-AE2E-1140-BE63-BCE2BEF48BD0}"/>
              </a:ext>
            </a:extLst>
          </p:cNvPr>
          <p:cNvSpPr/>
          <p:nvPr/>
        </p:nvSpPr>
        <p:spPr>
          <a:xfrm>
            <a:off x="7244080" y="2225040"/>
            <a:ext cx="1168400" cy="2407920"/>
          </a:xfrm>
          <a:custGeom>
            <a:avLst/>
            <a:gdLst>
              <a:gd name="connsiteX0" fmla="*/ 0 w 1168400"/>
              <a:gd name="connsiteY0" fmla="*/ 0 h 2407920"/>
              <a:gd name="connsiteX1" fmla="*/ 572516 w 1168400"/>
              <a:gd name="connsiteY1" fmla="*/ 0 h 2407920"/>
              <a:gd name="connsiteX2" fmla="*/ 1168400 w 1168400"/>
              <a:gd name="connsiteY2" fmla="*/ 0 h 2407920"/>
              <a:gd name="connsiteX3" fmla="*/ 1168400 w 1168400"/>
              <a:gd name="connsiteY3" fmla="*/ 529742 h 2407920"/>
              <a:gd name="connsiteX4" fmla="*/ 1168400 w 1168400"/>
              <a:gd name="connsiteY4" fmla="*/ 1011326 h 2407920"/>
              <a:gd name="connsiteX5" fmla="*/ 1168400 w 1168400"/>
              <a:gd name="connsiteY5" fmla="*/ 1444752 h 2407920"/>
              <a:gd name="connsiteX6" fmla="*/ 1168400 w 1168400"/>
              <a:gd name="connsiteY6" fmla="*/ 1878178 h 2407920"/>
              <a:gd name="connsiteX7" fmla="*/ 1168400 w 1168400"/>
              <a:gd name="connsiteY7" fmla="*/ 2407920 h 2407920"/>
              <a:gd name="connsiteX8" fmla="*/ 584200 w 1168400"/>
              <a:gd name="connsiteY8" fmla="*/ 2407920 h 2407920"/>
              <a:gd name="connsiteX9" fmla="*/ 0 w 1168400"/>
              <a:gd name="connsiteY9" fmla="*/ 2407920 h 2407920"/>
              <a:gd name="connsiteX10" fmla="*/ 0 w 1168400"/>
              <a:gd name="connsiteY10" fmla="*/ 1926336 h 2407920"/>
              <a:gd name="connsiteX11" fmla="*/ 0 w 1168400"/>
              <a:gd name="connsiteY11" fmla="*/ 1468831 h 2407920"/>
              <a:gd name="connsiteX12" fmla="*/ 0 w 1168400"/>
              <a:gd name="connsiteY12" fmla="*/ 963168 h 2407920"/>
              <a:gd name="connsiteX13" fmla="*/ 0 w 1168400"/>
              <a:gd name="connsiteY13" fmla="*/ 505663 h 2407920"/>
              <a:gd name="connsiteX14" fmla="*/ 0 w 1168400"/>
              <a:gd name="connsiteY14" fmla="*/ 0 h 240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68400" h="2407920" extrusionOk="0">
                <a:moveTo>
                  <a:pt x="0" y="0"/>
                </a:moveTo>
                <a:cubicBezTo>
                  <a:pt x="229017" y="-8343"/>
                  <a:pt x="349122" y="2376"/>
                  <a:pt x="572516" y="0"/>
                </a:cubicBezTo>
                <a:cubicBezTo>
                  <a:pt x="795910" y="-2376"/>
                  <a:pt x="925190" y="57958"/>
                  <a:pt x="1168400" y="0"/>
                </a:cubicBezTo>
                <a:cubicBezTo>
                  <a:pt x="1176129" y="228157"/>
                  <a:pt x="1128598" y="304497"/>
                  <a:pt x="1168400" y="529742"/>
                </a:cubicBezTo>
                <a:cubicBezTo>
                  <a:pt x="1208202" y="754987"/>
                  <a:pt x="1114964" y="910882"/>
                  <a:pt x="1168400" y="1011326"/>
                </a:cubicBezTo>
                <a:cubicBezTo>
                  <a:pt x="1221836" y="1111770"/>
                  <a:pt x="1148167" y="1315636"/>
                  <a:pt x="1168400" y="1444752"/>
                </a:cubicBezTo>
                <a:cubicBezTo>
                  <a:pt x="1188633" y="1573868"/>
                  <a:pt x="1125811" y="1744608"/>
                  <a:pt x="1168400" y="1878178"/>
                </a:cubicBezTo>
                <a:cubicBezTo>
                  <a:pt x="1210989" y="2011748"/>
                  <a:pt x="1145617" y="2211698"/>
                  <a:pt x="1168400" y="2407920"/>
                </a:cubicBezTo>
                <a:cubicBezTo>
                  <a:pt x="1051296" y="2434039"/>
                  <a:pt x="759004" y="2403381"/>
                  <a:pt x="584200" y="2407920"/>
                </a:cubicBezTo>
                <a:cubicBezTo>
                  <a:pt x="409396" y="2412459"/>
                  <a:pt x="160634" y="2378629"/>
                  <a:pt x="0" y="2407920"/>
                </a:cubicBezTo>
                <a:cubicBezTo>
                  <a:pt x="-23208" y="2197512"/>
                  <a:pt x="54304" y="2025207"/>
                  <a:pt x="0" y="1926336"/>
                </a:cubicBezTo>
                <a:cubicBezTo>
                  <a:pt x="-54304" y="1827465"/>
                  <a:pt x="51783" y="1577560"/>
                  <a:pt x="0" y="1468831"/>
                </a:cubicBezTo>
                <a:cubicBezTo>
                  <a:pt x="-51783" y="1360103"/>
                  <a:pt x="53262" y="1099267"/>
                  <a:pt x="0" y="963168"/>
                </a:cubicBezTo>
                <a:cubicBezTo>
                  <a:pt x="-53262" y="827069"/>
                  <a:pt x="49463" y="697197"/>
                  <a:pt x="0" y="505663"/>
                </a:cubicBezTo>
                <a:cubicBezTo>
                  <a:pt x="-49463" y="314130"/>
                  <a:pt x="33012" y="124285"/>
                  <a:pt x="0" y="0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DB504B-26DB-C44F-B35B-9C824193738A}"/>
              </a:ext>
            </a:extLst>
          </p:cNvPr>
          <p:cNvSpPr/>
          <p:nvPr/>
        </p:nvSpPr>
        <p:spPr>
          <a:xfrm>
            <a:off x="421639" y="1640932"/>
            <a:ext cx="11318241" cy="49421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MNire</a:t>
            </a:r>
            <a:r>
              <a:rPr lang="en-US" sz="3600" dirty="0">
                <a:solidFill>
                  <a:schemeClr val="tx1"/>
                </a:solidFill>
              </a:rPr>
              <a:t> achieves relatively higher than code2vec in both recall (</a:t>
            </a:r>
            <a:r>
              <a:rPr lang="en-US" sz="5400" dirty="0">
                <a:solidFill>
                  <a:schemeClr val="tx1"/>
                </a:solidFill>
              </a:rPr>
              <a:t>18.2%</a:t>
            </a:r>
            <a:r>
              <a:rPr lang="en-US" sz="3600" dirty="0">
                <a:solidFill>
                  <a:schemeClr val="tx1"/>
                </a:solidFill>
              </a:rPr>
              <a:t>) and precision (</a:t>
            </a:r>
            <a:r>
              <a:rPr lang="en-US" sz="5400" dirty="0">
                <a:solidFill>
                  <a:schemeClr val="tx1"/>
                </a:solidFill>
              </a:rPr>
              <a:t>11.1%</a:t>
            </a:r>
            <a:r>
              <a:rPr lang="en-US" sz="36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272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BFDC4C-2386-4149-B4C9-E0EAE2C344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75518" y="2438400"/>
          <a:ext cx="5440964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286">
                  <a:extLst>
                    <a:ext uri="{9D8B030D-6E8A-4147-A177-3AD203B41FA5}">
                      <a16:colId xmlns:a16="http://schemas.microsoft.com/office/drawing/2014/main" val="188550395"/>
                    </a:ext>
                  </a:extLst>
                </a:gridCol>
                <a:gridCol w="1785318">
                  <a:extLst>
                    <a:ext uri="{9D8B030D-6E8A-4147-A177-3AD203B41FA5}">
                      <a16:colId xmlns:a16="http://schemas.microsoft.com/office/drawing/2014/main" val="3316560705"/>
                    </a:ext>
                  </a:extLst>
                </a:gridCol>
                <a:gridCol w="2040360">
                  <a:extLst>
                    <a:ext uri="{9D8B030D-6E8A-4147-A177-3AD203B41FA5}">
                      <a16:colId xmlns:a16="http://schemas.microsoft.com/office/drawing/2014/main" val="4087687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code2vec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MNire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153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Precision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556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Recall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64.3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433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F-score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67.1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00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Exact match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783936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3B30588-326D-E049-BDC3-9CB8550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 Checking: Comparison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35F1E-AE2E-1140-BE63-BCE2BEF48BD0}"/>
              </a:ext>
            </a:extLst>
          </p:cNvPr>
          <p:cNvSpPr/>
          <p:nvPr/>
        </p:nvSpPr>
        <p:spPr>
          <a:xfrm>
            <a:off x="7244080" y="3825240"/>
            <a:ext cx="1168400" cy="807720"/>
          </a:xfrm>
          <a:custGeom>
            <a:avLst/>
            <a:gdLst>
              <a:gd name="connsiteX0" fmla="*/ 0 w 1168400"/>
              <a:gd name="connsiteY0" fmla="*/ 0 h 807720"/>
              <a:gd name="connsiteX1" fmla="*/ 572516 w 1168400"/>
              <a:gd name="connsiteY1" fmla="*/ 0 h 807720"/>
              <a:gd name="connsiteX2" fmla="*/ 1168400 w 1168400"/>
              <a:gd name="connsiteY2" fmla="*/ 0 h 807720"/>
              <a:gd name="connsiteX3" fmla="*/ 1168400 w 1168400"/>
              <a:gd name="connsiteY3" fmla="*/ 420014 h 807720"/>
              <a:gd name="connsiteX4" fmla="*/ 1168400 w 1168400"/>
              <a:gd name="connsiteY4" fmla="*/ 807720 h 807720"/>
              <a:gd name="connsiteX5" fmla="*/ 607568 w 1168400"/>
              <a:gd name="connsiteY5" fmla="*/ 807720 h 807720"/>
              <a:gd name="connsiteX6" fmla="*/ 0 w 1168400"/>
              <a:gd name="connsiteY6" fmla="*/ 807720 h 807720"/>
              <a:gd name="connsiteX7" fmla="*/ 0 w 1168400"/>
              <a:gd name="connsiteY7" fmla="*/ 420014 h 807720"/>
              <a:gd name="connsiteX8" fmla="*/ 0 w 1168400"/>
              <a:gd name="connsiteY8" fmla="*/ 0 h 80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400" h="807720" extrusionOk="0">
                <a:moveTo>
                  <a:pt x="0" y="0"/>
                </a:moveTo>
                <a:cubicBezTo>
                  <a:pt x="229017" y="-8343"/>
                  <a:pt x="349122" y="2376"/>
                  <a:pt x="572516" y="0"/>
                </a:cubicBezTo>
                <a:cubicBezTo>
                  <a:pt x="795910" y="-2376"/>
                  <a:pt x="925190" y="57958"/>
                  <a:pt x="1168400" y="0"/>
                </a:cubicBezTo>
                <a:cubicBezTo>
                  <a:pt x="1214742" y="88233"/>
                  <a:pt x="1126852" y="266305"/>
                  <a:pt x="1168400" y="420014"/>
                </a:cubicBezTo>
                <a:cubicBezTo>
                  <a:pt x="1209948" y="573723"/>
                  <a:pt x="1148058" y="699485"/>
                  <a:pt x="1168400" y="807720"/>
                </a:cubicBezTo>
                <a:cubicBezTo>
                  <a:pt x="924927" y="850561"/>
                  <a:pt x="724982" y="789650"/>
                  <a:pt x="607568" y="807720"/>
                </a:cubicBezTo>
                <a:cubicBezTo>
                  <a:pt x="490154" y="825790"/>
                  <a:pt x="284113" y="786235"/>
                  <a:pt x="0" y="807720"/>
                </a:cubicBezTo>
                <a:cubicBezTo>
                  <a:pt x="-15918" y="672044"/>
                  <a:pt x="16768" y="566090"/>
                  <a:pt x="0" y="420014"/>
                </a:cubicBezTo>
                <a:cubicBezTo>
                  <a:pt x="-16768" y="273938"/>
                  <a:pt x="151" y="163151"/>
                  <a:pt x="0" y="0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DB504B-26DB-C44F-B35B-9C824193738A}"/>
              </a:ext>
            </a:extLst>
          </p:cNvPr>
          <p:cNvSpPr/>
          <p:nvPr/>
        </p:nvSpPr>
        <p:spPr>
          <a:xfrm>
            <a:off x="436879" y="1354147"/>
            <a:ext cx="11318241" cy="49421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43.1%</a:t>
            </a:r>
            <a:r>
              <a:rPr lang="en-US" sz="3600" dirty="0">
                <a:solidFill>
                  <a:schemeClr val="tx1"/>
                </a:solidFill>
              </a:rPr>
              <a:t> of the suggested cases are exactly matched</a:t>
            </a:r>
          </a:p>
        </p:txBody>
      </p:sp>
    </p:spTree>
    <p:extLst>
      <p:ext uri="{BB962C8B-B14F-4D97-AF65-F5344CB8AC3E}">
        <p14:creationId xmlns:p14="http://schemas.microsoft.com/office/powerpoint/2010/main" val="2272825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71E774-2615-5442-8A41-9801B3E70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 by different Methods’ Sizes</a:t>
            </a:r>
          </a:p>
        </p:txBody>
      </p:sp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F3068474-F7EC-864B-B6E5-77E3929A8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296" y="2099585"/>
            <a:ext cx="8979408" cy="34281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7F95D3-8469-5D48-B002-01BBB2A2D5B5}"/>
              </a:ext>
            </a:extLst>
          </p:cNvPr>
          <p:cNvSpPr/>
          <p:nvPr/>
        </p:nvSpPr>
        <p:spPr>
          <a:xfrm>
            <a:off x="436879" y="1354147"/>
            <a:ext cx="11318241" cy="49421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It is harder to capture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the functionality of a longer method</a:t>
            </a:r>
          </a:p>
        </p:txBody>
      </p:sp>
    </p:spTree>
    <p:extLst>
      <p:ext uri="{BB962C8B-B14F-4D97-AF65-F5344CB8AC3E}">
        <p14:creationId xmlns:p14="http://schemas.microsoft.com/office/powerpoint/2010/main" val="30712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FDC8EC-147C-CC43-8A5C-08634C19C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Name Inconsistency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1FA87A-64C1-0D4F-B472-89D0C50DE2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975" y="2688978"/>
            <a:ext cx="7245615" cy="247617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83075BB-BD7F-CC40-95E8-5E8AD69DBF65}"/>
              </a:ext>
            </a:extLst>
          </p:cNvPr>
          <p:cNvGrpSpPr/>
          <p:nvPr/>
        </p:nvGrpSpPr>
        <p:grpSpPr>
          <a:xfrm>
            <a:off x="3044599" y="2926920"/>
            <a:ext cx="8204426" cy="3250875"/>
            <a:chOff x="2900364" y="2868387"/>
            <a:chExt cx="8204426" cy="3250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F8E24C3-618F-3943-B3FE-B92399BD1D1D}"/>
                </a:ext>
              </a:extLst>
            </p:cNvPr>
            <p:cNvGrpSpPr/>
            <p:nvPr/>
          </p:nvGrpSpPr>
          <p:grpSpPr>
            <a:xfrm>
              <a:off x="2900364" y="2868387"/>
              <a:ext cx="8204426" cy="3250875"/>
              <a:chOff x="2900364" y="2868387"/>
              <a:chExt cx="8204426" cy="325087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258BEC0-356C-F14D-B60D-D48C04099304}"/>
                  </a:ext>
                </a:extLst>
              </p:cNvPr>
              <p:cNvGrpSpPr/>
              <p:nvPr/>
            </p:nvGrpSpPr>
            <p:grpSpPr>
              <a:xfrm>
                <a:off x="7747228" y="2868387"/>
                <a:ext cx="3357562" cy="3250875"/>
                <a:chOff x="7747228" y="2868387"/>
                <a:chExt cx="3357562" cy="3250875"/>
              </a:xfrm>
            </p:grpSpPr>
            <p:sp>
              <p:nvSpPr>
                <p:cNvPr id="6" name="Rounded Rectangular Callout 5">
                  <a:extLst>
                    <a:ext uri="{FF2B5EF4-FFF2-40B4-BE49-F238E27FC236}">
                      <a16:creationId xmlns:a16="http://schemas.microsoft.com/office/drawing/2014/main" id="{360E4403-9C93-144A-BC16-662713AC54C6}"/>
                    </a:ext>
                  </a:extLst>
                </p:cNvPr>
                <p:cNvSpPr/>
                <p:nvPr/>
              </p:nvSpPr>
              <p:spPr>
                <a:xfrm>
                  <a:off x="7747228" y="2868387"/>
                  <a:ext cx="3357562" cy="1471611"/>
                </a:xfrm>
                <a:prstGeom prst="wedgeRoundRectCallout">
                  <a:avLst>
                    <a:gd name="adj1" fmla="val 18316"/>
                    <a:gd name="adj2" fmla="val 79642"/>
                    <a:gd name="adj3" fmla="val 16667"/>
                  </a:avLst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i="1" dirty="0"/>
                    <a:t>Renamed public methods in </a:t>
                  </a:r>
                  <a:r>
                    <a:rPr lang="en-US" dirty="0" err="1">
                      <a:latin typeface="Consolas" panose="020B0609020204030204" pitchFamily="49" charset="0"/>
                      <a:cs typeface="Consolas" panose="020B0609020204030204" pitchFamily="49" charset="0"/>
                    </a:rPr>
                    <a:t>ProfilertimerFilter</a:t>
                  </a:r>
                  <a:r>
                    <a:rPr lang="en-US" i="1" dirty="0"/>
                    <a:t> to clarify its meaning</a:t>
                  </a:r>
                </a:p>
              </p:txBody>
            </p:sp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13C0421F-0E6C-8848-8CFB-78658E79ED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83888" y="4793698"/>
                  <a:ext cx="2120902" cy="1325564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47E6DA-479E-8545-91AE-93CE79C03755}"/>
                  </a:ext>
                </a:extLst>
              </p:cNvPr>
              <p:cNvSpPr/>
              <p:nvPr/>
            </p:nvSpPr>
            <p:spPr>
              <a:xfrm>
                <a:off x="2900364" y="3286126"/>
                <a:ext cx="1658030" cy="318067"/>
              </a:xfrm>
              <a:custGeom>
                <a:avLst/>
                <a:gdLst>
                  <a:gd name="connsiteX0" fmla="*/ 0 w 1658030"/>
                  <a:gd name="connsiteY0" fmla="*/ 0 h 318067"/>
                  <a:gd name="connsiteX1" fmla="*/ 519516 w 1658030"/>
                  <a:gd name="connsiteY1" fmla="*/ 0 h 318067"/>
                  <a:gd name="connsiteX2" fmla="*/ 1088773 w 1658030"/>
                  <a:gd name="connsiteY2" fmla="*/ 0 h 318067"/>
                  <a:gd name="connsiteX3" fmla="*/ 1658030 w 1658030"/>
                  <a:gd name="connsiteY3" fmla="*/ 0 h 318067"/>
                  <a:gd name="connsiteX4" fmla="*/ 1658030 w 1658030"/>
                  <a:gd name="connsiteY4" fmla="*/ 318067 h 318067"/>
                  <a:gd name="connsiteX5" fmla="*/ 1138514 w 1658030"/>
                  <a:gd name="connsiteY5" fmla="*/ 318067 h 318067"/>
                  <a:gd name="connsiteX6" fmla="*/ 552677 w 1658030"/>
                  <a:gd name="connsiteY6" fmla="*/ 318067 h 318067"/>
                  <a:gd name="connsiteX7" fmla="*/ 0 w 1658030"/>
                  <a:gd name="connsiteY7" fmla="*/ 318067 h 318067"/>
                  <a:gd name="connsiteX8" fmla="*/ 0 w 1658030"/>
                  <a:gd name="connsiteY8" fmla="*/ 0 h 31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8030" h="318067" extrusionOk="0">
                    <a:moveTo>
                      <a:pt x="0" y="0"/>
                    </a:moveTo>
                    <a:cubicBezTo>
                      <a:pt x="250277" y="-31443"/>
                      <a:pt x="270445" y="58726"/>
                      <a:pt x="519516" y="0"/>
                    </a:cubicBezTo>
                    <a:cubicBezTo>
                      <a:pt x="768587" y="-58726"/>
                      <a:pt x="852691" y="5438"/>
                      <a:pt x="1088773" y="0"/>
                    </a:cubicBezTo>
                    <a:cubicBezTo>
                      <a:pt x="1324855" y="-5438"/>
                      <a:pt x="1493624" y="43096"/>
                      <a:pt x="1658030" y="0"/>
                    </a:cubicBezTo>
                    <a:cubicBezTo>
                      <a:pt x="1690255" y="92598"/>
                      <a:pt x="1625979" y="251328"/>
                      <a:pt x="1658030" y="318067"/>
                    </a:cubicBezTo>
                    <a:cubicBezTo>
                      <a:pt x="1532493" y="376895"/>
                      <a:pt x="1387086" y="283406"/>
                      <a:pt x="1138514" y="318067"/>
                    </a:cubicBezTo>
                    <a:cubicBezTo>
                      <a:pt x="889942" y="352728"/>
                      <a:pt x="721538" y="287142"/>
                      <a:pt x="552677" y="318067"/>
                    </a:cubicBezTo>
                    <a:cubicBezTo>
                      <a:pt x="383816" y="348992"/>
                      <a:pt x="194946" y="316868"/>
                      <a:pt x="0" y="318067"/>
                    </a:cubicBezTo>
                    <a:cubicBezTo>
                      <a:pt x="-20899" y="196757"/>
                      <a:pt x="6178" y="151223"/>
                      <a:pt x="0" y="0"/>
                    </a:cubicBezTo>
                    <a:close/>
                  </a:path>
                </a:pathLst>
              </a:custGeom>
              <a:noFill/>
              <a:ln w="28575">
                <a:extLst>
                  <a:ext uri="{C807C97D-BFC1-408E-A445-0C87EB9F89A2}">
                    <ask:lineSketchStyleProps xmlns:ask="http://schemas.microsoft.com/office/drawing/2018/sketchyshapes" sd="69427217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F3CD7A3-FF17-5543-8E8A-307D9ED9F3C1}"/>
                </a:ext>
              </a:extLst>
            </p:cNvPr>
            <p:cNvSpPr/>
            <p:nvPr/>
          </p:nvSpPr>
          <p:spPr>
            <a:xfrm>
              <a:off x="4351659" y="2964656"/>
              <a:ext cx="2193472" cy="318067"/>
            </a:xfrm>
            <a:custGeom>
              <a:avLst/>
              <a:gdLst>
                <a:gd name="connsiteX0" fmla="*/ 0 w 2193472"/>
                <a:gd name="connsiteY0" fmla="*/ 0 h 318067"/>
                <a:gd name="connsiteX1" fmla="*/ 504499 w 2193472"/>
                <a:gd name="connsiteY1" fmla="*/ 0 h 318067"/>
                <a:gd name="connsiteX2" fmla="*/ 1074801 w 2193472"/>
                <a:gd name="connsiteY2" fmla="*/ 0 h 318067"/>
                <a:gd name="connsiteX3" fmla="*/ 1623169 w 2193472"/>
                <a:gd name="connsiteY3" fmla="*/ 0 h 318067"/>
                <a:gd name="connsiteX4" fmla="*/ 2193472 w 2193472"/>
                <a:gd name="connsiteY4" fmla="*/ 0 h 318067"/>
                <a:gd name="connsiteX5" fmla="*/ 2193472 w 2193472"/>
                <a:gd name="connsiteY5" fmla="*/ 318067 h 318067"/>
                <a:gd name="connsiteX6" fmla="*/ 1601235 w 2193472"/>
                <a:gd name="connsiteY6" fmla="*/ 318067 h 318067"/>
                <a:gd name="connsiteX7" fmla="*/ 1052867 w 2193472"/>
                <a:gd name="connsiteY7" fmla="*/ 318067 h 318067"/>
                <a:gd name="connsiteX8" fmla="*/ 504499 w 2193472"/>
                <a:gd name="connsiteY8" fmla="*/ 318067 h 318067"/>
                <a:gd name="connsiteX9" fmla="*/ 0 w 2193472"/>
                <a:gd name="connsiteY9" fmla="*/ 318067 h 318067"/>
                <a:gd name="connsiteX10" fmla="*/ 0 w 2193472"/>
                <a:gd name="connsiteY10" fmla="*/ 0 h 3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93472" h="318067" extrusionOk="0">
                  <a:moveTo>
                    <a:pt x="0" y="0"/>
                  </a:moveTo>
                  <a:cubicBezTo>
                    <a:pt x="250472" y="-37185"/>
                    <a:pt x="360486" y="56996"/>
                    <a:pt x="504499" y="0"/>
                  </a:cubicBezTo>
                  <a:cubicBezTo>
                    <a:pt x="648512" y="-56996"/>
                    <a:pt x="863895" y="51585"/>
                    <a:pt x="1074801" y="0"/>
                  </a:cubicBezTo>
                  <a:cubicBezTo>
                    <a:pt x="1285707" y="-51585"/>
                    <a:pt x="1444472" y="60674"/>
                    <a:pt x="1623169" y="0"/>
                  </a:cubicBezTo>
                  <a:cubicBezTo>
                    <a:pt x="1801866" y="-60674"/>
                    <a:pt x="1976994" y="995"/>
                    <a:pt x="2193472" y="0"/>
                  </a:cubicBezTo>
                  <a:cubicBezTo>
                    <a:pt x="2198700" y="150220"/>
                    <a:pt x="2184943" y="191729"/>
                    <a:pt x="2193472" y="318067"/>
                  </a:cubicBezTo>
                  <a:cubicBezTo>
                    <a:pt x="1942099" y="350330"/>
                    <a:pt x="1809169" y="316839"/>
                    <a:pt x="1601235" y="318067"/>
                  </a:cubicBezTo>
                  <a:cubicBezTo>
                    <a:pt x="1393301" y="319295"/>
                    <a:pt x="1242458" y="302114"/>
                    <a:pt x="1052867" y="318067"/>
                  </a:cubicBezTo>
                  <a:cubicBezTo>
                    <a:pt x="863276" y="334020"/>
                    <a:pt x="705197" y="258194"/>
                    <a:pt x="504499" y="318067"/>
                  </a:cubicBezTo>
                  <a:cubicBezTo>
                    <a:pt x="303801" y="377940"/>
                    <a:pt x="198628" y="293386"/>
                    <a:pt x="0" y="318067"/>
                  </a:cubicBezTo>
                  <a:cubicBezTo>
                    <a:pt x="-3362" y="233849"/>
                    <a:pt x="36258" y="87206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69427217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F3601AF-52A1-CC44-8B3D-96BB8438D610}"/>
              </a:ext>
            </a:extLst>
          </p:cNvPr>
          <p:cNvSpPr txBox="1"/>
          <p:nvPr/>
        </p:nvSpPr>
        <p:spPr>
          <a:xfrm>
            <a:off x="942975" y="5703646"/>
            <a:ext cx="172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Apache MINA </a:t>
            </a:r>
          </a:p>
        </p:txBody>
      </p:sp>
    </p:spTree>
    <p:extLst>
      <p:ext uri="{BB962C8B-B14F-4D97-AF65-F5344CB8AC3E}">
        <p14:creationId xmlns:p14="http://schemas.microsoft.com/office/powerpoint/2010/main" val="58301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BFDC4C-2386-4149-B4C9-E0EAE2C344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264324"/>
              </p:ext>
            </p:extLst>
          </p:nvPr>
        </p:nvGraphicFramePr>
        <p:xfrm>
          <a:off x="1960418" y="1844040"/>
          <a:ext cx="8271163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215">
                  <a:extLst>
                    <a:ext uri="{9D8B030D-6E8A-4147-A177-3AD203B41FA5}">
                      <a16:colId xmlns:a16="http://schemas.microsoft.com/office/drawing/2014/main" val="2831049889"/>
                    </a:ext>
                  </a:extLst>
                </a:gridCol>
                <a:gridCol w="1257215">
                  <a:extLst>
                    <a:ext uri="{9D8B030D-6E8A-4147-A177-3AD203B41FA5}">
                      <a16:colId xmlns:a16="http://schemas.microsoft.com/office/drawing/2014/main" val="188550395"/>
                    </a:ext>
                  </a:extLst>
                </a:gridCol>
                <a:gridCol w="1389557">
                  <a:extLst>
                    <a:ext uri="{9D8B030D-6E8A-4147-A177-3AD203B41FA5}">
                      <a16:colId xmlns:a16="http://schemas.microsoft.com/office/drawing/2014/main" val="3853543291"/>
                    </a:ext>
                  </a:extLst>
                </a:gridCol>
                <a:gridCol w="1389557">
                  <a:extLst>
                    <a:ext uri="{9D8B030D-6E8A-4147-A177-3AD203B41FA5}">
                      <a16:colId xmlns:a16="http://schemas.microsoft.com/office/drawing/2014/main" val="3570497123"/>
                    </a:ext>
                  </a:extLst>
                </a:gridCol>
                <a:gridCol w="1389557">
                  <a:extLst>
                    <a:ext uri="{9D8B030D-6E8A-4147-A177-3AD203B41FA5}">
                      <a16:colId xmlns:a16="http://schemas.microsoft.com/office/drawing/2014/main" val="3316560705"/>
                    </a:ext>
                  </a:extLst>
                </a:gridCol>
                <a:gridCol w="1588062">
                  <a:extLst>
                    <a:ext uri="{9D8B030D-6E8A-4147-A177-3AD203B41FA5}">
                      <a16:colId xmlns:a16="http://schemas.microsoft.com/office/drawing/2014/main" val="4087687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IMPL+INF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IMP+ENC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MNire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015370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Precision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61.7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62.7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85566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Recall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90.0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92.1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91.3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93.6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4334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F-score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72.1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73.9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73.1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75.1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600370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Precision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55.1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54.1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56.0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47839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Recall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79.3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82.3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80.6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84.2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316035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F-score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66.0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64.7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67.3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61164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Accuracy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62.1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65.2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64.2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68.9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658993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3B30588-326D-E049-BDC3-9CB8550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 Checking: Context Analysis</a:t>
            </a:r>
          </a:p>
        </p:txBody>
      </p:sp>
    </p:spTree>
    <p:extLst>
      <p:ext uri="{BB962C8B-B14F-4D97-AF65-F5344CB8AC3E}">
        <p14:creationId xmlns:p14="http://schemas.microsoft.com/office/powerpoint/2010/main" val="3681616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B30588-326D-E049-BDC3-9CB8550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Name Recommending: Context Analysis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983A3D23-E4AD-9D4C-8410-2970D9344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863510"/>
              </p:ext>
            </p:extLst>
          </p:nvPr>
        </p:nvGraphicFramePr>
        <p:xfrm>
          <a:off x="2068284" y="2438400"/>
          <a:ext cx="8055431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538">
                  <a:extLst>
                    <a:ext uri="{9D8B030D-6E8A-4147-A177-3AD203B41FA5}">
                      <a16:colId xmlns:a16="http://schemas.microsoft.com/office/drawing/2014/main" val="188550395"/>
                    </a:ext>
                  </a:extLst>
                </a:gridCol>
                <a:gridCol w="1373246">
                  <a:extLst>
                    <a:ext uri="{9D8B030D-6E8A-4147-A177-3AD203B41FA5}">
                      <a16:colId xmlns:a16="http://schemas.microsoft.com/office/drawing/2014/main" val="3853543291"/>
                    </a:ext>
                  </a:extLst>
                </a:gridCol>
                <a:gridCol w="1595889">
                  <a:extLst>
                    <a:ext uri="{9D8B030D-6E8A-4147-A177-3AD203B41FA5}">
                      <a16:colId xmlns:a16="http://schemas.microsoft.com/office/drawing/2014/main" val="3570497123"/>
                    </a:ext>
                  </a:extLst>
                </a:gridCol>
                <a:gridCol w="1595889">
                  <a:extLst>
                    <a:ext uri="{9D8B030D-6E8A-4147-A177-3AD203B41FA5}">
                      <a16:colId xmlns:a16="http://schemas.microsoft.com/office/drawing/2014/main" val="3316560705"/>
                    </a:ext>
                  </a:extLst>
                </a:gridCol>
                <a:gridCol w="1823869">
                  <a:extLst>
                    <a:ext uri="{9D8B030D-6E8A-4147-A177-3AD203B41FA5}">
                      <a16:colId xmlns:a16="http://schemas.microsoft.com/office/drawing/2014/main" val="4087687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IMPL+INF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IMP+ENC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MNire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153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66.4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556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433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F-score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00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Exact 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783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150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B30588-326D-E049-BDC3-9CB8550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 Checking</a:t>
            </a:r>
            <a:br>
              <a:rPr lang="en-US" dirty="0"/>
            </a:br>
            <a:r>
              <a:rPr lang="en-US" dirty="0"/>
              <a:t>Accuracy with Different Representations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3E893888-9560-1943-9285-5488B7E179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938920"/>
              </p:ext>
            </p:extLst>
          </p:nvPr>
        </p:nvGraphicFramePr>
        <p:xfrm>
          <a:off x="1960418" y="1844040"/>
          <a:ext cx="8271163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215">
                  <a:extLst>
                    <a:ext uri="{9D8B030D-6E8A-4147-A177-3AD203B41FA5}">
                      <a16:colId xmlns:a16="http://schemas.microsoft.com/office/drawing/2014/main" val="2831049889"/>
                    </a:ext>
                  </a:extLst>
                </a:gridCol>
                <a:gridCol w="1257215">
                  <a:extLst>
                    <a:ext uri="{9D8B030D-6E8A-4147-A177-3AD203B41FA5}">
                      <a16:colId xmlns:a16="http://schemas.microsoft.com/office/drawing/2014/main" val="188550395"/>
                    </a:ext>
                  </a:extLst>
                </a:gridCol>
                <a:gridCol w="1389557">
                  <a:extLst>
                    <a:ext uri="{9D8B030D-6E8A-4147-A177-3AD203B41FA5}">
                      <a16:colId xmlns:a16="http://schemas.microsoft.com/office/drawing/2014/main" val="3853543291"/>
                    </a:ext>
                  </a:extLst>
                </a:gridCol>
                <a:gridCol w="1389557">
                  <a:extLst>
                    <a:ext uri="{9D8B030D-6E8A-4147-A177-3AD203B41FA5}">
                      <a16:colId xmlns:a16="http://schemas.microsoft.com/office/drawing/2014/main" val="3570497123"/>
                    </a:ext>
                  </a:extLst>
                </a:gridCol>
                <a:gridCol w="1389557">
                  <a:extLst>
                    <a:ext uri="{9D8B030D-6E8A-4147-A177-3AD203B41FA5}">
                      <a16:colId xmlns:a16="http://schemas.microsoft.com/office/drawing/2014/main" val="3316560705"/>
                    </a:ext>
                  </a:extLst>
                </a:gridCol>
                <a:gridCol w="1588062">
                  <a:extLst>
                    <a:ext uri="{9D8B030D-6E8A-4147-A177-3AD203B41FA5}">
                      <a16:colId xmlns:a16="http://schemas.microsoft.com/office/drawing/2014/main" val="4087687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Lexeme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MNire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15370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2000" dirty="0"/>
                        <a:t>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5566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88.3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85.6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93.6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4334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F-score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00370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2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7839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84.2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6035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F-score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67.3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1164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2000" dirty="0"/>
                        <a:t>Accuracy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68.9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589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8996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B30588-326D-E049-BDC3-9CB8550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Name Recommendation</a:t>
            </a:r>
            <a:br>
              <a:rPr lang="en-US" dirty="0"/>
            </a:br>
            <a:r>
              <a:rPr lang="en-US" dirty="0"/>
              <a:t>Accuracy with Different Representations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3D89E85C-F878-B747-9F7E-AE2A466D82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8607689"/>
              </p:ext>
            </p:extLst>
          </p:nvPr>
        </p:nvGraphicFramePr>
        <p:xfrm>
          <a:off x="2068284" y="2438400"/>
          <a:ext cx="8055431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538">
                  <a:extLst>
                    <a:ext uri="{9D8B030D-6E8A-4147-A177-3AD203B41FA5}">
                      <a16:colId xmlns:a16="http://schemas.microsoft.com/office/drawing/2014/main" val="188550395"/>
                    </a:ext>
                  </a:extLst>
                </a:gridCol>
                <a:gridCol w="1373246">
                  <a:extLst>
                    <a:ext uri="{9D8B030D-6E8A-4147-A177-3AD203B41FA5}">
                      <a16:colId xmlns:a16="http://schemas.microsoft.com/office/drawing/2014/main" val="3853543291"/>
                    </a:ext>
                  </a:extLst>
                </a:gridCol>
                <a:gridCol w="1595889">
                  <a:extLst>
                    <a:ext uri="{9D8B030D-6E8A-4147-A177-3AD203B41FA5}">
                      <a16:colId xmlns:a16="http://schemas.microsoft.com/office/drawing/2014/main" val="3570497123"/>
                    </a:ext>
                  </a:extLst>
                </a:gridCol>
                <a:gridCol w="1595889">
                  <a:extLst>
                    <a:ext uri="{9D8B030D-6E8A-4147-A177-3AD203B41FA5}">
                      <a16:colId xmlns:a16="http://schemas.microsoft.com/office/drawing/2014/main" val="3316560705"/>
                    </a:ext>
                  </a:extLst>
                </a:gridCol>
                <a:gridCol w="1823869">
                  <a:extLst>
                    <a:ext uri="{9D8B030D-6E8A-4147-A177-3AD203B41FA5}">
                      <a16:colId xmlns:a16="http://schemas.microsoft.com/office/drawing/2014/main" val="4087687095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Lexeme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MNire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15370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55660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43349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F-score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47.7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0037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Exact 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783936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1AA5C18-0297-B842-94DA-593129012013}"/>
              </a:ext>
            </a:extLst>
          </p:cNvPr>
          <p:cNvCxnSpPr>
            <a:cxnSpLocks/>
          </p:cNvCxnSpPr>
          <p:nvPr/>
        </p:nvCxnSpPr>
        <p:spPr>
          <a:xfrm flipH="1">
            <a:off x="3794760" y="3566160"/>
            <a:ext cx="43434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04B5A30-1B11-744A-A9E6-88A882319E2F}"/>
              </a:ext>
            </a:extLst>
          </p:cNvPr>
          <p:cNvCxnSpPr>
            <a:cxnSpLocks/>
          </p:cNvCxnSpPr>
          <p:nvPr/>
        </p:nvCxnSpPr>
        <p:spPr>
          <a:xfrm flipH="1">
            <a:off x="3794760" y="4160520"/>
            <a:ext cx="434340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CCAF304-52B4-FA42-8342-50891778CC2D}"/>
              </a:ext>
            </a:extLst>
          </p:cNvPr>
          <p:cNvSpPr/>
          <p:nvPr/>
        </p:nvSpPr>
        <p:spPr>
          <a:xfrm>
            <a:off x="8625840" y="2225039"/>
            <a:ext cx="1238796" cy="3368037"/>
          </a:xfrm>
          <a:custGeom>
            <a:avLst/>
            <a:gdLst>
              <a:gd name="connsiteX0" fmla="*/ 0 w 1238796"/>
              <a:gd name="connsiteY0" fmla="*/ 0 h 3368037"/>
              <a:gd name="connsiteX1" fmla="*/ 400544 w 1238796"/>
              <a:gd name="connsiteY1" fmla="*/ 0 h 3368037"/>
              <a:gd name="connsiteX2" fmla="*/ 776312 w 1238796"/>
              <a:gd name="connsiteY2" fmla="*/ 0 h 3368037"/>
              <a:gd name="connsiteX3" fmla="*/ 1238796 w 1238796"/>
              <a:gd name="connsiteY3" fmla="*/ 0 h 3368037"/>
              <a:gd name="connsiteX4" fmla="*/ 1238796 w 1238796"/>
              <a:gd name="connsiteY4" fmla="*/ 527659 h 3368037"/>
              <a:gd name="connsiteX5" fmla="*/ 1238796 w 1238796"/>
              <a:gd name="connsiteY5" fmla="*/ 1021638 h 3368037"/>
              <a:gd name="connsiteX6" fmla="*/ 1238796 w 1238796"/>
              <a:gd name="connsiteY6" fmla="*/ 1515617 h 3368037"/>
              <a:gd name="connsiteX7" fmla="*/ 1238796 w 1238796"/>
              <a:gd name="connsiteY7" fmla="*/ 2076956 h 3368037"/>
              <a:gd name="connsiteX8" fmla="*/ 1238796 w 1238796"/>
              <a:gd name="connsiteY8" fmla="*/ 2638296 h 3368037"/>
              <a:gd name="connsiteX9" fmla="*/ 1238796 w 1238796"/>
              <a:gd name="connsiteY9" fmla="*/ 3368037 h 3368037"/>
              <a:gd name="connsiteX10" fmla="*/ 850640 w 1238796"/>
              <a:gd name="connsiteY10" fmla="*/ 3368037 h 3368037"/>
              <a:gd name="connsiteX11" fmla="*/ 437708 w 1238796"/>
              <a:gd name="connsiteY11" fmla="*/ 3368037 h 3368037"/>
              <a:gd name="connsiteX12" fmla="*/ 0 w 1238796"/>
              <a:gd name="connsiteY12" fmla="*/ 3368037 h 3368037"/>
              <a:gd name="connsiteX13" fmla="*/ 0 w 1238796"/>
              <a:gd name="connsiteY13" fmla="*/ 2739337 h 3368037"/>
              <a:gd name="connsiteX14" fmla="*/ 0 w 1238796"/>
              <a:gd name="connsiteY14" fmla="*/ 2110637 h 3368037"/>
              <a:gd name="connsiteX15" fmla="*/ 0 w 1238796"/>
              <a:gd name="connsiteY15" fmla="*/ 1481936 h 3368037"/>
              <a:gd name="connsiteX16" fmla="*/ 0 w 1238796"/>
              <a:gd name="connsiteY16" fmla="*/ 920597 h 3368037"/>
              <a:gd name="connsiteX17" fmla="*/ 0 w 1238796"/>
              <a:gd name="connsiteY17" fmla="*/ 0 h 336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8796" h="3368037" extrusionOk="0">
                <a:moveTo>
                  <a:pt x="0" y="0"/>
                </a:moveTo>
                <a:cubicBezTo>
                  <a:pt x="163865" y="-3348"/>
                  <a:pt x="295003" y="19511"/>
                  <a:pt x="400544" y="0"/>
                </a:cubicBezTo>
                <a:cubicBezTo>
                  <a:pt x="506085" y="-19511"/>
                  <a:pt x="669331" y="10613"/>
                  <a:pt x="776312" y="0"/>
                </a:cubicBezTo>
                <a:cubicBezTo>
                  <a:pt x="883293" y="-10613"/>
                  <a:pt x="1074876" y="31871"/>
                  <a:pt x="1238796" y="0"/>
                </a:cubicBezTo>
                <a:cubicBezTo>
                  <a:pt x="1249908" y="177622"/>
                  <a:pt x="1198036" y="336014"/>
                  <a:pt x="1238796" y="527659"/>
                </a:cubicBezTo>
                <a:cubicBezTo>
                  <a:pt x="1279556" y="719304"/>
                  <a:pt x="1223798" y="902530"/>
                  <a:pt x="1238796" y="1021638"/>
                </a:cubicBezTo>
                <a:cubicBezTo>
                  <a:pt x="1253794" y="1140746"/>
                  <a:pt x="1225674" y="1278107"/>
                  <a:pt x="1238796" y="1515617"/>
                </a:cubicBezTo>
                <a:cubicBezTo>
                  <a:pt x="1251918" y="1753127"/>
                  <a:pt x="1198559" y="1835607"/>
                  <a:pt x="1238796" y="2076956"/>
                </a:cubicBezTo>
                <a:cubicBezTo>
                  <a:pt x="1279033" y="2318305"/>
                  <a:pt x="1182314" y="2360703"/>
                  <a:pt x="1238796" y="2638296"/>
                </a:cubicBezTo>
                <a:cubicBezTo>
                  <a:pt x="1295278" y="2915889"/>
                  <a:pt x="1230831" y="3006965"/>
                  <a:pt x="1238796" y="3368037"/>
                </a:cubicBezTo>
                <a:cubicBezTo>
                  <a:pt x="1050412" y="3397434"/>
                  <a:pt x="956503" y="3349702"/>
                  <a:pt x="850640" y="3368037"/>
                </a:cubicBezTo>
                <a:cubicBezTo>
                  <a:pt x="744777" y="3386372"/>
                  <a:pt x="619950" y="3339564"/>
                  <a:pt x="437708" y="3368037"/>
                </a:cubicBezTo>
                <a:cubicBezTo>
                  <a:pt x="255466" y="3396510"/>
                  <a:pt x="122764" y="3339992"/>
                  <a:pt x="0" y="3368037"/>
                </a:cubicBezTo>
                <a:cubicBezTo>
                  <a:pt x="-48280" y="3238345"/>
                  <a:pt x="48639" y="2891230"/>
                  <a:pt x="0" y="2739337"/>
                </a:cubicBezTo>
                <a:cubicBezTo>
                  <a:pt x="-48639" y="2587444"/>
                  <a:pt x="18333" y="2340929"/>
                  <a:pt x="0" y="2110637"/>
                </a:cubicBezTo>
                <a:cubicBezTo>
                  <a:pt x="-18333" y="1880345"/>
                  <a:pt x="14871" y="1643332"/>
                  <a:pt x="0" y="1481936"/>
                </a:cubicBezTo>
                <a:cubicBezTo>
                  <a:pt x="-14871" y="1320540"/>
                  <a:pt x="32851" y="1062383"/>
                  <a:pt x="0" y="920597"/>
                </a:cubicBezTo>
                <a:cubicBezTo>
                  <a:pt x="-32851" y="778811"/>
                  <a:pt x="39051" y="329519"/>
                  <a:pt x="0" y="0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0D53FE-F15F-6C43-8CFD-1397628071E4}"/>
              </a:ext>
            </a:extLst>
          </p:cNvPr>
          <p:cNvSpPr/>
          <p:nvPr/>
        </p:nvSpPr>
        <p:spPr>
          <a:xfrm>
            <a:off x="436879" y="1704667"/>
            <a:ext cx="11318241" cy="49421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The naturalness factor is more deciding factors</a:t>
            </a:r>
          </a:p>
        </p:txBody>
      </p:sp>
    </p:spTree>
    <p:extLst>
      <p:ext uri="{BB962C8B-B14F-4D97-AF65-F5344CB8AC3E}">
        <p14:creationId xmlns:p14="http://schemas.microsoft.com/office/powerpoint/2010/main" val="21923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B30588-326D-E049-BDC3-9CB8550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Name Recommendation</a:t>
            </a:r>
            <a:br>
              <a:rPr lang="en-US" dirty="0"/>
            </a:br>
            <a:r>
              <a:rPr lang="en-US" dirty="0"/>
              <a:t>Contexts’ Sizes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3D89E85C-F878-B747-9F7E-AE2A466D82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1905293"/>
              </p:ext>
            </p:extLst>
          </p:nvPr>
        </p:nvGraphicFramePr>
        <p:xfrm>
          <a:off x="2068284" y="2438400"/>
          <a:ext cx="8055431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3680">
                  <a:extLst>
                    <a:ext uri="{9D8B030D-6E8A-4147-A177-3AD203B41FA5}">
                      <a16:colId xmlns:a16="http://schemas.microsoft.com/office/drawing/2014/main" val="188550395"/>
                    </a:ext>
                  </a:extLst>
                </a:gridCol>
                <a:gridCol w="1638794">
                  <a:extLst>
                    <a:ext uri="{9D8B030D-6E8A-4147-A177-3AD203B41FA5}">
                      <a16:colId xmlns:a16="http://schemas.microsoft.com/office/drawing/2014/main" val="3853543291"/>
                    </a:ext>
                  </a:extLst>
                </a:gridCol>
                <a:gridCol w="1823199">
                  <a:extLst>
                    <a:ext uri="{9D8B030D-6E8A-4147-A177-3AD203B41FA5}">
                      <a16:colId xmlns:a16="http://schemas.microsoft.com/office/drawing/2014/main" val="3570497123"/>
                    </a:ext>
                  </a:extLst>
                </a:gridCol>
                <a:gridCol w="1858152">
                  <a:extLst>
                    <a:ext uri="{9D8B030D-6E8A-4147-A177-3AD203B41FA5}">
                      <a16:colId xmlns:a16="http://schemas.microsoft.com/office/drawing/2014/main" val="3316560705"/>
                    </a:ext>
                  </a:extLst>
                </a:gridCol>
                <a:gridCol w="1561606">
                  <a:extLst>
                    <a:ext uri="{9D8B030D-6E8A-4147-A177-3AD203B41FA5}">
                      <a16:colId xmlns:a16="http://schemas.microsoft.com/office/drawing/2014/main" val="4087687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1–10 tokens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10–20 tokens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20–30 tokens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+30 tokens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153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F-score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00370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A000587-E462-204E-B48B-B6209486D88F}"/>
              </a:ext>
            </a:extLst>
          </p:cNvPr>
          <p:cNvSpPr/>
          <p:nvPr/>
        </p:nvSpPr>
        <p:spPr>
          <a:xfrm>
            <a:off x="1963780" y="2756384"/>
            <a:ext cx="8264436" cy="640080"/>
          </a:xfrm>
          <a:custGeom>
            <a:avLst/>
            <a:gdLst>
              <a:gd name="connsiteX0" fmla="*/ 0 w 8264436"/>
              <a:gd name="connsiteY0" fmla="*/ 0 h 640080"/>
              <a:gd name="connsiteX1" fmla="*/ 507672 w 8264436"/>
              <a:gd name="connsiteY1" fmla="*/ 0 h 640080"/>
              <a:gd name="connsiteX2" fmla="*/ 850056 w 8264436"/>
              <a:gd name="connsiteY2" fmla="*/ 0 h 640080"/>
              <a:gd name="connsiteX3" fmla="*/ 1605662 w 8264436"/>
              <a:gd name="connsiteY3" fmla="*/ 0 h 640080"/>
              <a:gd name="connsiteX4" fmla="*/ 2113334 w 8264436"/>
              <a:gd name="connsiteY4" fmla="*/ 0 h 640080"/>
              <a:gd name="connsiteX5" fmla="*/ 2621007 w 8264436"/>
              <a:gd name="connsiteY5" fmla="*/ 0 h 640080"/>
              <a:gd name="connsiteX6" fmla="*/ 3376612 w 8264436"/>
              <a:gd name="connsiteY6" fmla="*/ 0 h 640080"/>
              <a:gd name="connsiteX7" fmla="*/ 3801641 w 8264436"/>
              <a:gd name="connsiteY7" fmla="*/ 0 h 640080"/>
              <a:gd name="connsiteX8" fmla="*/ 4557246 w 8264436"/>
              <a:gd name="connsiteY8" fmla="*/ 0 h 640080"/>
              <a:gd name="connsiteX9" fmla="*/ 5312852 w 8264436"/>
              <a:gd name="connsiteY9" fmla="*/ 0 h 640080"/>
              <a:gd name="connsiteX10" fmla="*/ 5903169 w 8264436"/>
              <a:gd name="connsiteY10" fmla="*/ 0 h 640080"/>
              <a:gd name="connsiteX11" fmla="*/ 6658774 w 8264436"/>
              <a:gd name="connsiteY11" fmla="*/ 0 h 640080"/>
              <a:gd name="connsiteX12" fmla="*/ 7166447 w 8264436"/>
              <a:gd name="connsiteY12" fmla="*/ 0 h 640080"/>
              <a:gd name="connsiteX13" fmla="*/ 7674119 w 8264436"/>
              <a:gd name="connsiteY13" fmla="*/ 0 h 640080"/>
              <a:gd name="connsiteX14" fmla="*/ 8264436 w 8264436"/>
              <a:gd name="connsiteY14" fmla="*/ 0 h 640080"/>
              <a:gd name="connsiteX15" fmla="*/ 8264436 w 8264436"/>
              <a:gd name="connsiteY15" fmla="*/ 313639 h 640080"/>
              <a:gd name="connsiteX16" fmla="*/ 8264436 w 8264436"/>
              <a:gd name="connsiteY16" fmla="*/ 640080 h 640080"/>
              <a:gd name="connsiteX17" fmla="*/ 7591475 w 8264436"/>
              <a:gd name="connsiteY17" fmla="*/ 640080 h 640080"/>
              <a:gd name="connsiteX18" fmla="*/ 7001158 w 8264436"/>
              <a:gd name="connsiteY18" fmla="*/ 640080 h 640080"/>
              <a:gd name="connsiteX19" fmla="*/ 6658774 w 8264436"/>
              <a:gd name="connsiteY19" fmla="*/ 640080 h 640080"/>
              <a:gd name="connsiteX20" fmla="*/ 6233746 w 8264436"/>
              <a:gd name="connsiteY20" fmla="*/ 640080 h 640080"/>
              <a:gd name="connsiteX21" fmla="*/ 5478140 w 8264436"/>
              <a:gd name="connsiteY21" fmla="*/ 640080 h 640080"/>
              <a:gd name="connsiteX22" fmla="*/ 4887824 w 8264436"/>
              <a:gd name="connsiteY22" fmla="*/ 640080 h 640080"/>
              <a:gd name="connsiteX23" fmla="*/ 4462795 w 8264436"/>
              <a:gd name="connsiteY23" fmla="*/ 640080 h 640080"/>
              <a:gd name="connsiteX24" fmla="*/ 3872479 w 8264436"/>
              <a:gd name="connsiteY24" fmla="*/ 640080 h 640080"/>
              <a:gd name="connsiteX25" fmla="*/ 3530095 w 8264436"/>
              <a:gd name="connsiteY25" fmla="*/ 640080 h 640080"/>
              <a:gd name="connsiteX26" fmla="*/ 3187711 w 8264436"/>
              <a:gd name="connsiteY26" fmla="*/ 640080 h 640080"/>
              <a:gd name="connsiteX27" fmla="*/ 2597394 w 8264436"/>
              <a:gd name="connsiteY27" fmla="*/ 640080 h 640080"/>
              <a:gd name="connsiteX28" fmla="*/ 2172366 w 8264436"/>
              <a:gd name="connsiteY28" fmla="*/ 640080 h 640080"/>
              <a:gd name="connsiteX29" fmla="*/ 1499405 w 8264436"/>
              <a:gd name="connsiteY29" fmla="*/ 640080 h 640080"/>
              <a:gd name="connsiteX30" fmla="*/ 1074377 w 8264436"/>
              <a:gd name="connsiteY30" fmla="*/ 640080 h 640080"/>
              <a:gd name="connsiteX31" fmla="*/ 0 w 8264436"/>
              <a:gd name="connsiteY31" fmla="*/ 640080 h 640080"/>
              <a:gd name="connsiteX32" fmla="*/ 0 w 8264436"/>
              <a:gd name="connsiteY32" fmla="*/ 339242 h 640080"/>
              <a:gd name="connsiteX33" fmla="*/ 0 w 8264436"/>
              <a:gd name="connsiteY33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264436" h="640080" extrusionOk="0">
                <a:moveTo>
                  <a:pt x="0" y="0"/>
                </a:moveTo>
                <a:cubicBezTo>
                  <a:pt x="187280" y="-40270"/>
                  <a:pt x="384723" y="11570"/>
                  <a:pt x="507672" y="0"/>
                </a:cubicBezTo>
                <a:cubicBezTo>
                  <a:pt x="630621" y="-11570"/>
                  <a:pt x="700183" y="5525"/>
                  <a:pt x="850056" y="0"/>
                </a:cubicBezTo>
                <a:cubicBezTo>
                  <a:pt x="999929" y="-5525"/>
                  <a:pt x="1380993" y="83111"/>
                  <a:pt x="1605662" y="0"/>
                </a:cubicBezTo>
                <a:cubicBezTo>
                  <a:pt x="1830331" y="-83111"/>
                  <a:pt x="1938191" y="28701"/>
                  <a:pt x="2113334" y="0"/>
                </a:cubicBezTo>
                <a:cubicBezTo>
                  <a:pt x="2288477" y="-28701"/>
                  <a:pt x="2401443" y="42091"/>
                  <a:pt x="2621007" y="0"/>
                </a:cubicBezTo>
                <a:cubicBezTo>
                  <a:pt x="2840571" y="-42091"/>
                  <a:pt x="3140985" y="8955"/>
                  <a:pt x="3376612" y="0"/>
                </a:cubicBezTo>
                <a:cubicBezTo>
                  <a:pt x="3612239" y="-8955"/>
                  <a:pt x="3678096" y="19666"/>
                  <a:pt x="3801641" y="0"/>
                </a:cubicBezTo>
                <a:cubicBezTo>
                  <a:pt x="3925186" y="-19666"/>
                  <a:pt x="4343715" y="11792"/>
                  <a:pt x="4557246" y="0"/>
                </a:cubicBezTo>
                <a:cubicBezTo>
                  <a:pt x="4770777" y="-11792"/>
                  <a:pt x="5040306" y="9915"/>
                  <a:pt x="5312852" y="0"/>
                </a:cubicBezTo>
                <a:cubicBezTo>
                  <a:pt x="5585398" y="-9915"/>
                  <a:pt x="5658111" y="50218"/>
                  <a:pt x="5903169" y="0"/>
                </a:cubicBezTo>
                <a:cubicBezTo>
                  <a:pt x="6148227" y="-50218"/>
                  <a:pt x="6336050" y="45434"/>
                  <a:pt x="6658774" y="0"/>
                </a:cubicBezTo>
                <a:cubicBezTo>
                  <a:pt x="6981499" y="-45434"/>
                  <a:pt x="6915558" y="42082"/>
                  <a:pt x="7166447" y="0"/>
                </a:cubicBezTo>
                <a:cubicBezTo>
                  <a:pt x="7417336" y="-42082"/>
                  <a:pt x="7495181" y="19510"/>
                  <a:pt x="7674119" y="0"/>
                </a:cubicBezTo>
                <a:cubicBezTo>
                  <a:pt x="7853057" y="-19510"/>
                  <a:pt x="8139404" y="7108"/>
                  <a:pt x="8264436" y="0"/>
                </a:cubicBezTo>
                <a:cubicBezTo>
                  <a:pt x="8294937" y="87277"/>
                  <a:pt x="8241733" y="235816"/>
                  <a:pt x="8264436" y="313639"/>
                </a:cubicBezTo>
                <a:cubicBezTo>
                  <a:pt x="8287139" y="391462"/>
                  <a:pt x="8263021" y="536700"/>
                  <a:pt x="8264436" y="640080"/>
                </a:cubicBezTo>
                <a:cubicBezTo>
                  <a:pt x="8125306" y="669208"/>
                  <a:pt x="7781262" y="628759"/>
                  <a:pt x="7591475" y="640080"/>
                </a:cubicBezTo>
                <a:cubicBezTo>
                  <a:pt x="7401688" y="651401"/>
                  <a:pt x="7251611" y="609544"/>
                  <a:pt x="7001158" y="640080"/>
                </a:cubicBezTo>
                <a:cubicBezTo>
                  <a:pt x="6750705" y="670616"/>
                  <a:pt x="6778467" y="609821"/>
                  <a:pt x="6658774" y="640080"/>
                </a:cubicBezTo>
                <a:cubicBezTo>
                  <a:pt x="6539081" y="670339"/>
                  <a:pt x="6374438" y="626749"/>
                  <a:pt x="6233746" y="640080"/>
                </a:cubicBezTo>
                <a:cubicBezTo>
                  <a:pt x="6093054" y="653411"/>
                  <a:pt x="5650617" y="610969"/>
                  <a:pt x="5478140" y="640080"/>
                </a:cubicBezTo>
                <a:cubicBezTo>
                  <a:pt x="5305663" y="669191"/>
                  <a:pt x="5141524" y="605321"/>
                  <a:pt x="4887824" y="640080"/>
                </a:cubicBezTo>
                <a:cubicBezTo>
                  <a:pt x="4634124" y="674839"/>
                  <a:pt x="4657592" y="607445"/>
                  <a:pt x="4462795" y="640080"/>
                </a:cubicBezTo>
                <a:cubicBezTo>
                  <a:pt x="4267998" y="672715"/>
                  <a:pt x="4104902" y="591262"/>
                  <a:pt x="3872479" y="640080"/>
                </a:cubicBezTo>
                <a:cubicBezTo>
                  <a:pt x="3640056" y="688898"/>
                  <a:pt x="3622980" y="604085"/>
                  <a:pt x="3530095" y="640080"/>
                </a:cubicBezTo>
                <a:cubicBezTo>
                  <a:pt x="3437210" y="676075"/>
                  <a:pt x="3293348" y="624751"/>
                  <a:pt x="3187711" y="640080"/>
                </a:cubicBezTo>
                <a:cubicBezTo>
                  <a:pt x="3082074" y="655409"/>
                  <a:pt x="2821481" y="575861"/>
                  <a:pt x="2597394" y="640080"/>
                </a:cubicBezTo>
                <a:cubicBezTo>
                  <a:pt x="2373307" y="704299"/>
                  <a:pt x="2279859" y="630559"/>
                  <a:pt x="2172366" y="640080"/>
                </a:cubicBezTo>
                <a:cubicBezTo>
                  <a:pt x="2064873" y="649601"/>
                  <a:pt x="1806404" y="626014"/>
                  <a:pt x="1499405" y="640080"/>
                </a:cubicBezTo>
                <a:cubicBezTo>
                  <a:pt x="1192406" y="654146"/>
                  <a:pt x="1218552" y="629354"/>
                  <a:pt x="1074377" y="640080"/>
                </a:cubicBezTo>
                <a:cubicBezTo>
                  <a:pt x="930202" y="650806"/>
                  <a:pt x="261299" y="568139"/>
                  <a:pt x="0" y="640080"/>
                </a:cubicBezTo>
                <a:cubicBezTo>
                  <a:pt x="-10789" y="542590"/>
                  <a:pt x="16854" y="448303"/>
                  <a:pt x="0" y="339242"/>
                </a:cubicBezTo>
                <a:cubicBezTo>
                  <a:pt x="-16854" y="230181"/>
                  <a:pt x="20692" y="107366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392132-75B8-7348-A7D6-D2FFD3887594}"/>
              </a:ext>
            </a:extLst>
          </p:cNvPr>
          <p:cNvSpPr/>
          <p:nvPr/>
        </p:nvSpPr>
        <p:spPr>
          <a:xfrm>
            <a:off x="436877" y="1550687"/>
            <a:ext cx="11318241" cy="49421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Using training data with longer contexts is better</a:t>
            </a:r>
          </a:p>
        </p:txBody>
      </p:sp>
    </p:spTree>
    <p:extLst>
      <p:ext uri="{BB962C8B-B14F-4D97-AF65-F5344CB8AC3E}">
        <p14:creationId xmlns:p14="http://schemas.microsoft.com/office/powerpoint/2010/main" val="170238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B30588-326D-E049-BDC3-9CB8550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Name Recommendation</a:t>
            </a:r>
            <a:br>
              <a:rPr lang="en-US" dirty="0"/>
            </a:br>
            <a:r>
              <a:rPr lang="en-US" dirty="0"/>
              <a:t>Tokens’ Lengths in Contexts </a:t>
            </a:r>
            <a:r>
              <a:rPr lang="en-US" sz="3200" dirty="0"/>
              <a:t>for Training</a:t>
            </a:r>
            <a:endParaRPr lang="en-US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3D89E85C-F878-B747-9F7E-AE2A466D82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049065"/>
              </p:ext>
            </p:extLst>
          </p:nvPr>
        </p:nvGraphicFramePr>
        <p:xfrm>
          <a:off x="2068284" y="2438400"/>
          <a:ext cx="8055431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3680">
                  <a:extLst>
                    <a:ext uri="{9D8B030D-6E8A-4147-A177-3AD203B41FA5}">
                      <a16:colId xmlns:a16="http://schemas.microsoft.com/office/drawing/2014/main" val="188550395"/>
                    </a:ext>
                  </a:extLst>
                </a:gridCol>
                <a:gridCol w="1638794">
                  <a:extLst>
                    <a:ext uri="{9D8B030D-6E8A-4147-A177-3AD203B41FA5}">
                      <a16:colId xmlns:a16="http://schemas.microsoft.com/office/drawing/2014/main" val="3853543291"/>
                    </a:ext>
                  </a:extLst>
                </a:gridCol>
                <a:gridCol w="1823199">
                  <a:extLst>
                    <a:ext uri="{9D8B030D-6E8A-4147-A177-3AD203B41FA5}">
                      <a16:colId xmlns:a16="http://schemas.microsoft.com/office/drawing/2014/main" val="3570497123"/>
                    </a:ext>
                  </a:extLst>
                </a:gridCol>
                <a:gridCol w="1858152">
                  <a:extLst>
                    <a:ext uri="{9D8B030D-6E8A-4147-A177-3AD203B41FA5}">
                      <a16:colId xmlns:a16="http://schemas.microsoft.com/office/drawing/2014/main" val="3316560705"/>
                    </a:ext>
                  </a:extLst>
                </a:gridCol>
                <a:gridCol w="1561606">
                  <a:extLst>
                    <a:ext uri="{9D8B030D-6E8A-4147-A177-3AD203B41FA5}">
                      <a16:colId xmlns:a16="http://schemas.microsoft.com/office/drawing/2014/main" val="4087687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0–80%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80–90%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90–95%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+95%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153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F-score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00370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BD6438A-7725-5E42-A4B6-C2C927DA38BE}"/>
              </a:ext>
            </a:extLst>
          </p:cNvPr>
          <p:cNvSpPr/>
          <p:nvPr/>
        </p:nvSpPr>
        <p:spPr>
          <a:xfrm>
            <a:off x="1963780" y="2756384"/>
            <a:ext cx="8264436" cy="640080"/>
          </a:xfrm>
          <a:custGeom>
            <a:avLst/>
            <a:gdLst>
              <a:gd name="connsiteX0" fmla="*/ 0 w 8264436"/>
              <a:gd name="connsiteY0" fmla="*/ 0 h 640080"/>
              <a:gd name="connsiteX1" fmla="*/ 507672 w 8264436"/>
              <a:gd name="connsiteY1" fmla="*/ 0 h 640080"/>
              <a:gd name="connsiteX2" fmla="*/ 850056 w 8264436"/>
              <a:gd name="connsiteY2" fmla="*/ 0 h 640080"/>
              <a:gd name="connsiteX3" fmla="*/ 1605662 w 8264436"/>
              <a:gd name="connsiteY3" fmla="*/ 0 h 640080"/>
              <a:gd name="connsiteX4" fmla="*/ 2113334 w 8264436"/>
              <a:gd name="connsiteY4" fmla="*/ 0 h 640080"/>
              <a:gd name="connsiteX5" fmla="*/ 2621007 w 8264436"/>
              <a:gd name="connsiteY5" fmla="*/ 0 h 640080"/>
              <a:gd name="connsiteX6" fmla="*/ 3376612 w 8264436"/>
              <a:gd name="connsiteY6" fmla="*/ 0 h 640080"/>
              <a:gd name="connsiteX7" fmla="*/ 3801641 w 8264436"/>
              <a:gd name="connsiteY7" fmla="*/ 0 h 640080"/>
              <a:gd name="connsiteX8" fmla="*/ 4557246 w 8264436"/>
              <a:gd name="connsiteY8" fmla="*/ 0 h 640080"/>
              <a:gd name="connsiteX9" fmla="*/ 5312852 w 8264436"/>
              <a:gd name="connsiteY9" fmla="*/ 0 h 640080"/>
              <a:gd name="connsiteX10" fmla="*/ 5903169 w 8264436"/>
              <a:gd name="connsiteY10" fmla="*/ 0 h 640080"/>
              <a:gd name="connsiteX11" fmla="*/ 6658774 w 8264436"/>
              <a:gd name="connsiteY11" fmla="*/ 0 h 640080"/>
              <a:gd name="connsiteX12" fmla="*/ 7166447 w 8264436"/>
              <a:gd name="connsiteY12" fmla="*/ 0 h 640080"/>
              <a:gd name="connsiteX13" fmla="*/ 7674119 w 8264436"/>
              <a:gd name="connsiteY13" fmla="*/ 0 h 640080"/>
              <a:gd name="connsiteX14" fmla="*/ 8264436 w 8264436"/>
              <a:gd name="connsiteY14" fmla="*/ 0 h 640080"/>
              <a:gd name="connsiteX15" fmla="*/ 8264436 w 8264436"/>
              <a:gd name="connsiteY15" fmla="*/ 313639 h 640080"/>
              <a:gd name="connsiteX16" fmla="*/ 8264436 w 8264436"/>
              <a:gd name="connsiteY16" fmla="*/ 640080 h 640080"/>
              <a:gd name="connsiteX17" fmla="*/ 7591475 w 8264436"/>
              <a:gd name="connsiteY17" fmla="*/ 640080 h 640080"/>
              <a:gd name="connsiteX18" fmla="*/ 7001158 w 8264436"/>
              <a:gd name="connsiteY18" fmla="*/ 640080 h 640080"/>
              <a:gd name="connsiteX19" fmla="*/ 6658774 w 8264436"/>
              <a:gd name="connsiteY19" fmla="*/ 640080 h 640080"/>
              <a:gd name="connsiteX20" fmla="*/ 6233746 w 8264436"/>
              <a:gd name="connsiteY20" fmla="*/ 640080 h 640080"/>
              <a:gd name="connsiteX21" fmla="*/ 5478140 w 8264436"/>
              <a:gd name="connsiteY21" fmla="*/ 640080 h 640080"/>
              <a:gd name="connsiteX22" fmla="*/ 4887824 w 8264436"/>
              <a:gd name="connsiteY22" fmla="*/ 640080 h 640080"/>
              <a:gd name="connsiteX23" fmla="*/ 4462795 w 8264436"/>
              <a:gd name="connsiteY23" fmla="*/ 640080 h 640080"/>
              <a:gd name="connsiteX24" fmla="*/ 3872479 w 8264436"/>
              <a:gd name="connsiteY24" fmla="*/ 640080 h 640080"/>
              <a:gd name="connsiteX25" fmla="*/ 3530095 w 8264436"/>
              <a:gd name="connsiteY25" fmla="*/ 640080 h 640080"/>
              <a:gd name="connsiteX26" fmla="*/ 3187711 w 8264436"/>
              <a:gd name="connsiteY26" fmla="*/ 640080 h 640080"/>
              <a:gd name="connsiteX27" fmla="*/ 2597394 w 8264436"/>
              <a:gd name="connsiteY27" fmla="*/ 640080 h 640080"/>
              <a:gd name="connsiteX28" fmla="*/ 2172366 w 8264436"/>
              <a:gd name="connsiteY28" fmla="*/ 640080 h 640080"/>
              <a:gd name="connsiteX29" fmla="*/ 1499405 w 8264436"/>
              <a:gd name="connsiteY29" fmla="*/ 640080 h 640080"/>
              <a:gd name="connsiteX30" fmla="*/ 1074377 w 8264436"/>
              <a:gd name="connsiteY30" fmla="*/ 640080 h 640080"/>
              <a:gd name="connsiteX31" fmla="*/ 0 w 8264436"/>
              <a:gd name="connsiteY31" fmla="*/ 640080 h 640080"/>
              <a:gd name="connsiteX32" fmla="*/ 0 w 8264436"/>
              <a:gd name="connsiteY32" fmla="*/ 339242 h 640080"/>
              <a:gd name="connsiteX33" fmla="*/ 0 w 8264436"/>
              <a:gd name="connsiteY33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264436" h="640080" extrusionOk="0">
                <a:moveTo>
                  <a:pt x="0" y="0"/>
                </a:moveTo>
                <a:cubicBezTo>
                  <a:pt x="187280" y="-40270"/>
                  <a:pt x="384723" y="11570"/>
                  <a:pt x="507672" y="0"/>
                </a:cubicBezTo>
                <a:cubicBezTo>
                  <a:pt x="630621" y="-11570"/>
                  <a:pt x="700183" y="5525"/>
                  <a:pt x="850056" y="0"/>
                </a:cubicBezTo>
                <a:cubicBezTo>
                  <a:pt x="999929" y="-5525"/>
                  <a:pt x="1380993" y="83111"/>
                  <a:pt x="1605662" y="0"/>
                </a:cubicBezTo>
                <a:cubicBezTo>
                  <a:pt x="1830331" y="-83111"/>
                  <a:pt x="1938191" y="28701"/>
                  <a:pt x="2113334" y="0"/>
                </a:cubicBezTo>
                <a:cubicBezTo>
                  <a:pt x="2288477" y="-28701"/>
                  <a:pt x="2401443" y="42091"/>
                  <a:pt x="2621007" y="0"/>
                </a:cubicBezTo>
                <a:cubicBezTo>
                  <a:pt x="2840571" y="-42091"/>
                  <a:pt x="3140985" y="8955"/>
                  <a:pt x="3376612" y="0"/>
                </a:cubicBezTo>
                <a:cubicBezTo>
                  <a:pt x="3612239" y="-8955"/>
                  <a:pt x="3678096" y="19666"/>
                  <a:pt x="3801641" y="0"/>
                </a:cubicBezTo>
                <a:cubicBezTo>
                  <a:pt x="3925186" y="-19666"/>
                  <a:pt x="4343715" y="11792"/>
                  <a:pt x="4557246" y="0"/>
                </a:cubicBezTo>
                <a:cubicBezTo>
                  <a:pt x="4770777" y="-11792"/>
                  <a:pt x="5040306" y="9915"/>
                  <a:pt x="5312852" y="0"/>
                </a:cubicBezTo>
                <a:cubicBezTo>
                  <a:pt x="5585398" y="-9915"/>
                  <a:pt x="5658111" y="50218"/>
                  <a:pt x="5903169" y="0"/>
                </a:cubicBezTo>
                <a:cubicBezTo>
                  <a:pt x="6148227" y="-50218"/>
                  <a:pt x="6336050" y="45434"/>
                  <a:pt x="6658774" y="0"/>
                </a:cubicBezTo>
                <a:cubicBezTo>
                  <a:pt x="6981499" y="-45434"/>
                  <a:pt x="6915558" y="42082"/>
                  <a:pt x="7166447" y="0"/>
                </a:cubicBezTo>
                <a:cubicBezTo>
                  <a:pt x="7417336" y="-42082"/>
                  <a:pt x="7495181" y="19510"/>
                  <a:pt x="7674119" y="0"/>
                </a:cubicBezTo>
                <a:cubicBezTo>
                  <a:pt x="7853057" y="-19510"/>
                  <a:pt x="8139404" y="7108"/>
                  <a:pt x="8264436" y="0"/>
                </a:cubicBezTo>
                <a:cubicBezTo>
                  <a:pt x="8294937" y="87277"/>
                  <a:pt x="8241733" y="235816"/>
                  <a:pt x="8264436" y="313639"/>
                </a:cubicBezTo>
                <a:cubicBezTo>
                  <a:pt x="8287139" y="391462"/>
                  <a:pt x="8263021" y="536700"/>
                  <a:pt x="8264436" y="640080"/>
                </a:cubicBezTo>
                <a:cubicBezTo>
                  <a:pt x="8125306" y="669208"/>
                  <a:pt x="7781262" y="628759"/>
                  <a:pt x="7591475" y="640080"/>
                </a:cubicBezTo>
                <a:cubicBezTo>
                  <a:pt x="7401688" y="651401"/>
                  <a:pt x="7251611" y="609544"/>
                  <a:pt x="7001158" y="640080"/>
                </a:cubicBezTo>
                <a:cubicBezTo>
                  <a:pt x="6750705" y="670616"/>
                  <a:pt x="6778467" y="609821"/>
                  <a:pt x="6658774" y="640080"/>
                </a:cubicBezTo>
                <a:cubicBezTo>
                  <a:pt x="6539081" y="670339"/>
                  <a:pt x="6374438" y="626749"/>
                  <a:pt x="6233746" y="640080"/>
                </a:cubicBezTo>
                <a:cubicBezTo>
                  <a:pt x="6093054" y="653411"/>
                  <a:pt x="5650617" y="610969"/>
                  <a:pt x="5478140" y="640080"/>
                </a:cubicBezTo>
                <a:cubicBezTo>
                  <a:pt x="5305663" y="669191"/>
                  <a:pt x="5141524" y="605321"/>
                  <a:pt x="4887824" y="640080"/>
                </a:cubicBezTo>
                <a:cubicBezTo>
                  <a:pt x="4634124" y="674839"/>
                  <a:pt x="4657592" y="607445"/>
                  <a:pt x="4462795" y="640080"/>
                </a:cubicBezTo>
                <a:cubicBezTo>
                  <a:pt x="4267998" y="672715"/>
                  <a:pt x="4104902" y="591262"/>
                  <a:pt x="3872479" y="640080"/>
                </a:cubicBezTo>
                <a:cubicBezTo>
                  <a:pt x="3640056" y="688898"/>
                  <a:pt x="3622980" y="604085"/>
                  <a:pt x="3530095" y="640080"/>
                </a:cubicBezTo>
                <a:cubicBezTo>
                  <a:pt x="3437210" y="676075"/>
                  <a:pt x="3293348" y="624751"/>
                  <a:pt x="3187711" y="640080"/>
                </a:cubicBezTo>
                <a:cubicBezTo>
                  <a:pt x="3082074" y="655409"/>
                  <a:pt x="2821481" y="575861"/>
                  <a:pt x="2597394" y="640080"/>
                </a:cubicBezTo>
                <a:cubicBezTo>
                  <a:pt x="2373307" y="704299"/>
                  <a:pt x="2279859" y="630559"/>
                  <a:pt x="2172366" y="640080"/>
                </a:cubicBezTo>
                <a:cubicBezTo>
                  <a:pt x="2064873" y="649601"/>
                  <a:pt x="1806404" y="626014"/>
                  <a:pt x="1499405" y="640080"/>
                </a:cubicBezTo>
                <a:cubicBezTo>
                  <a:pt x="1192406" y="654146"/>
                  <a:pt x="1218552" y="629354"/>
                  <a:pt x="1074377" y="640080"/>
                </a:cubicBezTo>
                <a:cubicBezTo>
                  <a:pt x="930202" y="650806"/>
                  <a:pt x="261299" y="568139"/>
                  <a:pt x="0" y="640080"/>
                </a:cubicBezTo>
                <a:cubicBezTo>
                  <a:pt x="-10789" y="542590"/>
                  <a:pt x="16854" y="448303"/>
                  <a:pt x="0" y="339242"/>
                </a:cubicBezTo>
                <a:cubicBezTo>
                  <a:pt x="-16854" y="230181"/>
                  <a:pt x="20692" y="107366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42E7D3-0C5F-E443-A6BC-28D8158BA3EE}"/>
              </a:ext>
            </a:extLst>
          </p:cNvPr>
          <p:cNvSpPr/>
          <p:nvPr/>
        </p:nvSpPr>
        <p:spPr>
          <a:xfrm>
            <a:off x="436877" y="1690691"/>
            <a:ext cx="11318241" cy="49421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The methods with more tokens of the names having more than one character are better</a:t>
            </a:r>
          </a:p>
        </p:txBody>
      </p:sp>
    </p:spTree>
    <p:extLst>
      <p:ext uri="{BB962C8B-B14F-4D97-AF65-F5344CB8AC3E}">
        <p14:creationId xmlns:p14="http://schemas.microsoft.com/office/powerpoint/2010/main" val="24858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B30588-326D-E049-BDC3-9CB8550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Name Recommendation</a:t>
            </a:r>
            <a:br>
              <a:rPr lang="en-US" dirty="0"/>
            </a:br>
            <a:r>
              <a:rPr lang="en-US" dirty="0"/>
              <a:t>Accuracy with Different Training Data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3D89E85C-F878-B747-9F7E-AE2A466D82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682823"/>
              </p:ext>
            </p:extLst>
          </p:nvPr>
        </p:nvGraphicFramePr>
        <p:xfrm>
          <a:off x="2408711" y="2438400"/>
          <a:ext cx="7374578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3819">
                  <a:extLst>
                    <a:ext uri="{9D8B030D-6E8A-4147-A177-3AD203B41FA5}">
                      <a16:colId xmlns:a16="http://schemas.microsoft.com/office/drawing/2014/main" val="188550395"/>
                    </a:ext>
                  </a:extLst>
                </a:gridCol>
                <a:gridCol w="1033153">
                  <a:extLst>
                    <a:ext uri="{9D8B030D-6E8A-4147-A177-3AD203B41FA5}">
                      <a16:colId xmlns:a16="http://schemas.microsoft.com/office/drawing/2014/main" val="3853543291"/>
                    </a:ext>
                  </a:extLst>
                </a:gridCol>
                <a:gridCol w="1009402">
                  <a:extLst>
                    <a:ext uri="{9D8B030D-6E8A-4147-A177-3AD203B41FA5}">
                      <a16:colId xmlns:a16="http://schemas.microsoft.com/office/drawing/2014/main" val="357049712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16560705"/>
                    </a:ext>
                  </a:extLst>
                </a:gridCol>
                <a:gridCol w="985652">
                  <a:extLst>
                    <a:ext uri="{9D8B030D-6E8A-4147-A177-3AD203B41FA5}">
                      <a16:colId xmlns:a16="http://schemas.microsoft.com/office/drawing/2014/main" val="4087687095"/>
                    </a:ext>
                  </a:extLst>
                </a:gridCol>
                <a:gridCol w="938152">
                  <a:extLst>
                    <a:ext uri="{9D8B030D-6E8A-4147-A177-3AD203B41FA5}">
                      <a16:colId xmlns:a16="http://schemas.microsoft.com/office/drawing/2014/main" val="18036707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#Projects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5.0K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7.5K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153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66.4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556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433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F-score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00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Exact 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19.9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38.2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783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834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B30588-326D-E049-BDC3-9CB8550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Name Consistency Check</a:t>
            </a:r>
            <a:br>
              <a:rPr lang="en-US" dirty="0"/>
            </a:br>
            <a:r>
              <a:rPr lang="en-US" dirty="0"/>
              <a:t>Threshold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76A61D-C801-2C4F-8A2C-DFF87E637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070" y="1958849"/>
            <a:ext cx="7061860" cy="294030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F58ABA1-4DA1-9F40-AC44-39706080808E}"/>
              </a:ext>
            </a:extLst>
          </p:cNvPr>
          <p:cNvSpPr/>
          <p:nvPr/>
        </p:nvSpPr>
        <p:spPr>
          <a:xfrm>
            <a:off x="6370320" y="200456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0.94</a:t>
            </a:r>
          </a:p>
        </p:txBody>
      </p:sp>
    </p:spTree>
    <p:extLst>
      <p:ext uri="{BB962C8B-B14F-4D97-AF65-F5344CB8AC3E}">
        <p14:creationId xmlns:p14="http://schemas.microsoft.com/office/powerpoint/2010/main" val="90628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C0FF23-45A3-3D48-8AA2-840F4FF42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Study on Real Developers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58436C8-CE8F-FF45-B4CC-BA20C94F16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8994727"/>
              </p:ext>
            </p:extLst>
          </p:nvPr>
        </p:nvGraphicFramePr>
        <p:xfrm>
          <a:off x="1623455" y="2103437"/>
          <a:ext cx="8945089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0759">
                  <a:extLst>
                    <a:ext uri="{9D8B030D-6E8A-4147-A177-3AD203B41FA5}">
                      <a16:colId xmlns:a16="http://schemas.microsoft.com/office/drawing/2014/main" val="188550395"/>
                    </a:ext>
                  </a:extLst>
                </a:gridCol>
                <a:gridCol w="1282535">
                  <a:extLst>
                    <a:ext uri="{9D8B030D-6E8A-4147-A177-3AD203B41FA5}">
                      <a16:colId xmlns:a16="http://schemas.microsoft.com/office/drawing/2014/main" val="3113316430"/>
                    </a:ext>
                  </a:extLst>
                </a:gridCol>
                <a:gridCol w="1425039">
                  <a:extLst>
                    <a:ext uri="{9D8B030D-6E8A-4147-A177-3AD203B41FA5}">
                      <a16:colId xmlns:a16="http://schemas.microsoft.com/office/drawing/2014/main" val="3853543291"/>
                    </a:ext>
                  </a:extLst>
                </a:gridCol>
                <a:gridCol w="1056904">
                  <a:extLst>
                    <a:ext uri="{9D8B030D-6E8A-4147-A177-3AD203B41FA5}">
                      <a16:colId xmlns:a16="http://schemas.microsoft.com/office/drawing/2014/main" val="3570497123"/>
                    </a:ext>
                  </a:extLst>
                </a:gridCol>
                <a:gridCol w="1330036">
                  <a:extLst>
                    <a:ext uri="{9D8B030D-6E8A-4147-A177-3AD203B41FA5}">
                      <a16:colId xmlns:a16="http://schemas.microsoft.com/office/drawing/2014/main" val="3316560705"/>
                    </a:ext>
                  </a:extLst>
                </a:gridCol>
                <a:gridCol w="1650671">
                  <a:extLst>
                    <a:ext uri="{9D8B030D-6E8A-4147-A177-3AD203B41FA5}">
                      <a16:colId xmlns:a16="http://schemas.microsoft.com/office/drawing/2014/main" val="4087687095"/>
                    </a:ext>
                  </a:extLst>
                </a:gridCol>
                <a:gridCol w="1129145">
                  <a:extLst>
                    <a:ext uri="{9D8B030D-6E8A-4147-A177-3AD203B41FA5}">
                      <a16:colId xmlns:a16="http://schemas.microsoft.com/office/drawing/2014/main" val="180367077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Agree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Agree – but not Fix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Disagree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No answer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0153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/>
                        <a:t>Merged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/>
                        <a:t>Approved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dirty="0"/>
                        <a:t>Cannot Fix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dirty="0"/>
                        <a:t>Not Fix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556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43349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2769F49-70FA-A64D-A337-4BB7818D1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295" y="3704903"/>
            <a:ext cx="2999179" cy="196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2D3B41-B21C-A348-8E1D-CA1844ED4F17}"/>
              </a:ext>
            </a:extLst>
          </p:cNvPr>
          <p:cNvSpPr/>
          <p:nvPr/>
        </p:nvSpPr>
        <p:spPr>
          <a:xfrm>
            <a:off x="1356360" y="1920239"/>
            <a:ext cx="5212080" cy="1630681"/>
          </a:xfrm>
          <a:custGeom>
            <a:avLst/>
            <a:gdLst>
              <a:gd name="connsiteX0" fmla="*/ 0 w 5212080"/>
              <a:gd name="connsiteY0" fmla="*/ 0 h 1630681"/>
              <a:gd name="connsiteX1" fmla="*/ 526999 w 5212080"/>
              <a:gd name="connsiteY1" fmla="*/ 0 h 1630681"/>
              <a:gd name="connsiteX2" fmla="*/ 949757 w 5212080"/>
              <a:gd name="connsiteY2" fmla="*/ 0 h 1630681"/>
              <a:gd name="connsiteX3" fmla="*/ 1633118 w 5212080"/>
              <a:gd name="connsiteY3" fmla="*/ 0 h 1630681"/>
              <a:gd name="connsiteX4" fmla="*/ 2160118 w 5212080"/>
              <a:gd name="connsiteY4" fmla="*/ 0 h 1630681"/>
              <a:gd name="connsiteX5" fmla="*/ 2687117 w 5212080"/>
              <a:gd name="connsiteY5" fmla="*/ 0 h 1630681"/>
              <a:gd name="connsiteX6" fmla="*/ 3370478 w 5212080"/>
              <a:gd name="connsiteY6" fmla="*/ 0 h 1630681"/>
              <a:gd name="connsiteX7" fmla="*/ 3845357 w 5212080"/>
              <a:gd name="connsiteY7" fmla="*/ 0 h 1630681"/>
              <a:gd name="connsiteX8" fmla="*/ 4528718 w 5212080"/>
              <a:gd name="connsiteY8" fmla="*/ 0 h 1630681"/>
              <a:gd name="connsiteX9" fmla="*/ 5212080 w 5212080"/>
              <a:gd name="connsiteY9" fmla="*/ 0 h 1630681"/>
              <a:gd name="connsiteX10" fmla="*/ 5212080 w 5212080"/>
              <a:gd name="connsiteY10" fmla="*/ 543560 h 1630681"/>
              <a:gd name="connsiteX11" fmla="*/ 5212080 w 5212080"/>
              <a:gd name="connsiteY11" fmla="*/ 1087121 h 1630681"/>
              <a:gd name="connsiteX12" fmla="*/ 5212080 w 5212080"/>
              <a:gd name="connsiteY12" fmla="*/ 1630681 h 1630681"/>
              <a:gd name="connsiteX13" fmla="*/ 4789322 w 5212080"/>
              <a:gd name="connsiteY13" fmla="*/ 1630681 h 1630681"/>
              <a:gd name="connsiteX14" fmla="*/ 4105961 w 5212080"/>
              <a:gd name="connsiteY14" fmla="*/ 1630681 h 1630681"/>
              <a:gd name="connsiteX15" fmla="*/ 3631082 w 5212080"/>
              <a:gd name="connsiteY15" fmla="*/ 1630681 h 1630681"/>
              <a:gd name="connsiteX16" fmla="*/ 3051962 w 5212080"/>
              <a:gd name="connsiteY16" fmla="*/ 1630681 h 1630681"/>
              <a:gd name="connsiteX17" fmla="*/ 2368601 w 5212080"/>
              <a:gd name="connsiteY17" fmla="*/ 1630681 h 1630681"/>
              <a:gd name="connsiteX18" fmla="*/ 1789481 w 5212080"/>
              <a:gd name="connsiteY18" fmla="*/ 1630681 h 1630681"/>
              <a:gd name="connsiteX19" fmla="*/ 1366723 w 5212080"/>
              <a:gd name="connsiteY19" fmla="*/ 1630681 h 1630681"/>
              <a:gd name="connsiteX20" fmla="*/ 891845 w 5212080"/>
              <a:gd name="connsiteY20" fmla="*/ 1630681 h 1630681"/>
              <a:gd name="connsiteX21" fmla="*/ 0 w 5212080"/>
              <a:gd name="connsiteY21" fmla="*/ 1630681 h 1630681"/>
              <a:gd name="connsiteX22" fmla="*/ 0 w 5212080"/>
              <a:gd name="connsiteY22" fmla="*/ 1087121 h 1630681"/>
              <a:gd name="connsiteX23" fmla="*/ 0 w 5212080"/>
              <a:gd name="connsiteY23" fmla="*/ 543560 h 1630681"/>
              <a:gd name="connsiteX24" fmla="*/ 0 w 5212080"/>
              <a:gd name="connsiteY24" fmla="*/ 0 h 163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12080" h="1630681" extrusionOk="0">
                <a:moveTo>
                  <a:pt x="0" y="0"/>
                </a:moveTo>
                <a:cubicBezTo>
                  <a:pt x="123320" y="-58647"/>
                  <a:pt x="290746" y="47767"/>
                  <a:pt x="526999" y="0"/>
                </a:cubicBezTo>
                <a:cubicBezTo>
                  <a:pt x="763252" y="-47767"/>
                  <a:pt x="833590" y="43467"/>
                  <a:pt x="949757" y="0"/>
                </a:cubicBezTo>
                <a:cubicBezTo>
                  <a:pt x="1065924" y="-43467"/>
                  <a:pt x="1407404" y="22973"/>
                  <a:pt x="1633118" y="0"/>
                </a:cubicBezTo>
                <a:cubicBezTo>
                  <a:pt x="1858832" y="-22973"/>
                  <a:pt x="2022539" y="2253"/>
                  <a:pt x="2160118" y="0"/>
                </a:cubicBezTo>
                <a:cubicBezTo>
                  <a:pt x="2297697" y="-2253"/>
                  <a:pt x="2470615" y="23342"/>
                  <a:pt x="2687117" y="0"/>
                </a:cubicBezTo>
                <a:cubicBezTo>
                  <a:pt x="2903619" y="-23342"/>
                  <a:pt x="3173700" y="36667"/>
                  <a:pt x="3370478" y="0"/>
                </a:cubicBezTo>
                <a:cubicBezTo>
                  <a:pt x="3567256" y="-36667"/>
                  <a:pt x="3656550" y="7917"/>
                  <a:pt x="3845357" y="0"/>
                </a:cubicBezTo>
                <a:cubicBezTo>
                  <a:pt x="4034164" y="-7917"/>
                  <a:pt x="4309034" y="48724"/>
                  <a:pt x="4528718" y="0"/>
                </a:cubicBezTo>
                <a:cubicBezTo>
                  <a:pt x="4748402" y="-48724"/>
                  <a:pt x="5074350" y="3675"/>
                  <a:pt x="5212080" y="0"/>
                </a:cubicBezTo>
                <a:cubicBezTo>
                  <a:pt x="5257225" y="243413"/>
                  <a:pt x="5165277" y="362107"/>
                  <a:pt x="5212080" y="543560"/>
                </a:cubicBezTo>
                <a:cubicBezTo>
                  <a:pt x="5258883" y="725013"/>
                  <a:pt x="5174492" y="877661"/>
                  <a:pt x="5212080" y="1087121"/>
                </a:cubicBezTo>
                <a:cubicBezTo>
                  <a:pt x="5249668" y="1296581"/>
                  <a:pt x="5165376" y="1377124"/>
                  <a:pt x="5212080" y="1630681"/>
                </a:cubicBezTo>
                <a:cubicBezTo>
                  <a:pt x="5089596" y="1637539"/>
                  <a:pt x="4880938" y="1588383"/>
                  <a:pt x="4789322" y="1630681"/>
                </a:cubicBezTo>
                <a:cubicBezTo>
                  <a:pt x="4697706" y="1672979"/>
                  <a:pt x="4261199" y="1610032"/>
                  <a:pt x="4105961" y="1630681"/>
                </a:cubicBezTo>
                <a:cubicBezTo>
                  <a:pt x="3950723" y="1651330"/>
                  <a:pt x="3775513" y="1617238"/>
                  <a:pt x="3631082" y="1630681"/>
                </a:cubicBezTo>
                <a:cubicBezTo>
                  <a:pt x="3486651" y="1644124"/>
                  <a:pt x="3282887" y="1598009"/>
                  <a:pt x="3051962" y="1630681"/>
                </a:cubicBezTo>
                <a:cubicBezTo>
                  <a:pt x="2821037" y="1663353"/>
                  <a:pt x="2516721" y="1621979"/>
                  <a:pt x="2368601" y="1630681"/>
                </a:cubicBezTo>
                <a:cubicBezTo>
                  <a:pt x="2220481" y="1639383"/>
                  <a:pt x="1963833" y="1602641"/>
                  <a:pt x="1789481" y="1630681"/>
                </a:cubicBezTo>
                <a:cubicBezTo>
                  <a:pt x="1615129" y="1658721"/>
                  <a:pt x="1454158" y="1606774"/>
                  <a:pt x="1366723" y="1630681"/>
                </a:cubicBezTo>
                <a:cubicBezTo>
                  <a:pt x="1279288" y="1654588"/>
                  <a:pt x="1066493" y="1603866"/>
                  <a:pt x="891845" y="1630681"/>
                </a:cubicBezTo>
                <a:cubicBezTo>
                  <a:pt x="717197" y="1657496"/>
                  <a:pt x="361616" y="1608412"/>
                  <a:pt x="0" y="1630681"/>
                </a:cubicBezTo>
                <a:cubicBezTo>
                  <a:pt x="-5816" y="1414733"/>
                  <a:pt x="62406" y="1260585"/>
                  <a:pt x="0" y="1087121"/>
                </a:cubicBezTo>
                <a:cubicBezTo>
                  <a:pt x="-62406" y="913657"/>
                  <a:pt x="23635" y="769707"/>
                  <a:pt x="0" y="543560"/>
                </a:cubicBezTo>
                <a:cubicBezTo>
                  <a:pt x="-23635" y="317413"/>
                  <a:pt x="34601" y="138000"/>
                  <a:pt x="0" y="0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C33561-937E-BC45-89F2-BA23906F7709}"/>
              </a:ext>
            </a:extLst>
          </p:cNvPr>
          <p:cNvSpPr/>
          <p:nvPr/>
        </p:nvSpPr>
        <p:spPr>
          <a:xfrm>
            <a:off x="436879" y="1704667"/>
            <a:ext cx="11318241" cy="428465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31/42</a:t>
            </a:r>
            <a:r>
              <a:rPr lang="en-US" sz="3600" dirty="0">
                <a:solidFill>
                  <a:schemeClr val="tx1"/>
                </a:solidFill>
              </a:rPr>
              <a:t> cases, the </a:t>
            </a:r>
            <a:r>
              <a:rPr lang="en-US" sz="3600" dirty="0" err="1">
                <a:solidFill>
                  <a:schemeClr val="tx1"/>
                </a:solidFill>
              </a:rPr>
              <a:t>devs</a:t>
            </a:r>
            <a:r>
              <a:rPr lang="en-US" sz="3600" dirty="0">
                <a:solidFill>
                  <a:schemeClr val="tx1"/>
                </a:solidFill>
              </a:rPr>
              <a:t> agree that our suggested names are </a:t>
            </a:r>
            <a:r>
              <a:rPr lang="en-US" sz="4000" dirty="0">
                <a:solidFill>
                  <a:schemeClr val="tx1"/>
                </a:solidFill>
              </a:rPr>
              <a:t>more meaningful </a:t>
            </a:r>
            <a:r>
              <a:rPr lang="en-US" sz="3600" dirty="0">
                <a:solidFill>
                  <a:schemeClr val="tx1"/>
                </a:solidFill>
              </a:rPr>
              <a:t>than the current names</a:t>
            </a:r>
          </a:p>
        </p:txBody>
      </p:sp>
    </p:spTree>
    <p:extLst>
      <p:ext uri="{BB962C8B-B14F-4D97-AF65-F5344CB8AC3E}">
        <p14:creationId xmlns:p14="http://schemas.microsoft.com/office/powerpoint/2010/main" val="44682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39665C-CAF4-F24A-B17E-6297B832E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4837" y="2098206"/>
            <a:ext cx="4081163" cy="2006515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685698-62FA-5743-98FF-9E4CBADDC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995" y="1969362"/>
            <a:ext cx="4039606" cy="2006515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5FBD1C-A9AB-E349-8110-6227BF742D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485" y="4720041"/>
            <a:ext cx="3303756" cy="1351517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118BE0-55F8-9E4F-B119-8B41E17E6D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634" y="4575293"/>
            <a:ext cx="3365779" cy="1641011"/>
          </a:xfrm>
          <a:prstGeom prst="rect">
            <a:avLst/>
          </a:prstGeom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9DF334-4899-5C4C-9CC8-640ED4B8E1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6707" y="4494652"/>
            <a:ext cx="4023927" cy="1802297"/>
          </a:xfrm>
          <a:prstGeom prst="rect">
            <a:avLst/>
          </a:prstGeo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1F139875-81F1-2C4D-9493-A02E018E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/>
          <a:lstStyle/>
          <a:p>
            <a:r>
              <a:rPr lang="en-US" dirty="0" err="1"/>
              <a:t>MNire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429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FDC8EC-147C-CC43-8A5C-08634C19C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Name Inconsistency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0B1A9C-5959-CC4D-BB70-D6140205C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613" y="2080573"/>
            <a:ext cx="7978793" cy="1719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76FC29-E51E-B344-A239-EDF38FD87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454" y="4820270"/>
            <a:ext cx="2120902" cy="132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82A5B8-4A26-E84C-A6D0-410692BD8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83" y="2390775"/>
            <a:ext cx="8458200" cy="2362200"/>
          </a:xfrm>
          <a:prstGeom prst="rect">
            <a:avLst/>
          </a:prstGeom>
        </p:spPr>
      </p:pic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101B664A-115A-2D47-AFCD-CF0037804FA7}"/>
              </a:ext>
            </a:extLst>
          </p:cNvPr>
          <p:cNvSpPr/>
          <p:nvPr/>
        </p:nvSpPr>
        <p:spPr>
          <a:xfrm>
            <a:off x="8335118" y="3730707"/>
            <a:ext cx="2718171" cy="759939"/>
          </a:xfrm>
          <a:prstGeom prst="wedgeRoundRectCallout">
            <a:avLst>
              <a:gd name="adj1" fmla="val 36869"/>
              <a:gd name="adj2" fmla="val 103697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switch to IP everywhere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1CE6C00-AE53-9440-9F62-44DC8911C979}"/>
              </a:ext>
            </a:extLst>
          </p:cNvPr>
          <p:cNvGrpSpPr/>
          <p:nvPr/>
        </p:nvGrpSpPr>
        <p:grpSpPr>
          <a:xfrm>
            <a:off x="4100513" y="2090738"/>
            <a:ext cx="4616822" cy="4363643"/>
            <a:chOff x="4100513" y="2090738"/>
            <a:chExt cx="4616822" cy="4363643"/>
          </a:xfrm>
        </p:grpSpPr>
        <p:sp>
          <p:nvSpPr>
            <p:cNvPr id="12" name="Rounded Rectangular Callout 11">
              <a:extLst>
                <a:ext uri="{FF2B5EF4-FFF2-40B4-BE49-F238E27FC236}">
                  <a16:creationId xmlns:a16="http://schemas.microsoft.com/office/drawing/2014/main" id="{D915AEC5-43BB-2F42-A67A-B3E4C48B564C}"/>
                </a:ext>
              </a:extLst>
            </p:cNvPr>
            <p:cNvSpPr/>
            <p:nvPr/>
          </p:nvSpPr>
          <p:spPr>
            <a:xfrm>
              <a:off x="5404408" y="5140407"/>
              <a:ext cx="3312927" cy="1313974"/>
            </a:xfrm>
            <a:prstGeom prst="wedgeRoundRectCallout">
              <a:avLst>
                <a:gd name="adj1" fmla="val 71736"/>
                <a:gd name="adj2" fmla="val -20248"/>
                <a:gd name="adj3" fmla="val 1666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rename </a:t>
              </a:r>
              <a:r>
                <a:rPr lang="en-US" dirty="0" err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getHostName</a:t>
              </a:r>
              <a:r>
                <a:rPr lang="en-US" i="1" dirty="0"/>
                <a:t> -&gt; </a:t>
              </a:r>
              <a:r>
                <a:rPr lang="en-US" b="1" dirty="0" err="1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getHostAddress</a:t>
              </a:r>
              <a:r>
                <a:rPr lang="en-US" i="1" dirty="0"/>
                <a:t> since it should always be an IP now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D7C694-08E0-1E4D-A331-363E3503A75B}"/>
                </a:ext>
              </a:extLst>
            </p:cNvPr>
            <p:cNvSpPr/>
            <p:nvPr/>
          </p:nvSpPr>
          <p:spPr>
            <a:xfrm>
              <a:off x="4100513" y="2090738"/>
              <a:ext cx="1700211" cy="300037"/>
            </a:xfrm>
            <a:custGeom>
              <a:avLst/>
              <a:gdLst>
                <a:gd name="connsiteX0" fmla="*/ 0 w 1700211"/>
                <a:gd name="connsiteY0" fmla="*/ 0 h 300037"/>
                <a:gd name="connsiteX1" fmla="*/ 532733 w 1700211"/>
                <a:gd name="connsiteY1" fmla="*/ 0 h 300037"/>
                <a:gd name="connsiteX2" fmla="*/ 1116472 w 1700211"/>
                <a:gd name="connsiteY2" fmla="*/ 0 h 300037"/>
                <a:gd name="connsiteX3" fmla="*/ 1700211 w 1700211"/>
                <a:gd name="connsiteY3" fmla="*/ 0 h 300037"/>
                <a:gd name="connsiteX4" fmla="*/ 1700211 w 1700211"/>
                <a:gd name="connsiteY4" fmla="*/ 300037 h 300037"/>
                <a:gd name="connsiteX5" fmla="*/ 1167478 w 1700211"/>
                <a:gd name="connsiteY5" fmla="*/ 300037 h 300037"/>
                <a:gd name="connsiteX6" fmla="*/ 566737 w 1700211"/>
                <a:gd name="connsiteY6" fmla="*/ 300037 h 300037"/>
                <a:gd name="connsiteX7" fmla="*/ 0 w 1700211"/>
                <a:gd name="connsiteY7" fmla="*/ 300037 h 300037"/>
                <a:gd name="connsiteX8" fmla="*/ 0 w 1700211"/>
                <a:gd name="connsiteY8" fmla="*/ 0 h 30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0211" h="300037" extrusionOk="0">
                  <a:moveTo>
                    <a:pt x="0" y="0"/>
                  </a:moveTo>
                  <a:cubicBezTo>
                    <a:pt x="249502" y="-5941"/>
                    <a:pt x="412033" y="46179"/>
                    <a:pt x="532733" y="0"/>
                  </a:cubicBezTo>
                  <a:cubicBezTo>
                    <a:pt x="653433" y="-46179"/>
                    <a:pt x="999012" y="12041"/>
                    <a:pt x="1116472" y="0"/>
                  </a:cubicBezTo>
                  <a:cubicBezTo>
                    <a:pt x="1233932" y="-12041"/>
                    <a:pt x="1489826" y="34695"/>
                    <a:pt x="1700211" y="0"/>
                  </a:cubicBezTo>
                  <a:cubicBezTo>
                    <a:pt x="1711898" y="119359"/>
                    <a:pt x="1698345" y="199695"/>
                    <a:pt x="1700211" y="300037"/>
                  </a:cubicBezTo>
                  <a:cubicBezTo>
                    <a:pt x="1445544" y="336318"/>
                    <a:pt x="1303151" y="277512"/>
                    <a:pt x="1167478" y="300037"/>
                  </a:cubicBezTo>
                  <a:cubicBezTo>
                    <a:pt x="1031805" y="322562"/>
                    <a:pt x="859724" y="232854"/>
                    <a:pt x="566737" y="300037"/>
                  </a:cubicBezTo>
                  <a:cubicBezTo>
                    <a:pt x="273750" y="367220"/>
                    <a:pt x="265870" y="297366"/>
                    <a:pt x="0" y="300037"/>
                  </a:cubicBezTo>
                  <a:cubicBezTo>
                    <a:pt x="-29919" y="161249"/>
                    <a:pt x="15627" y="64718"/>
                    <a:pt x="0" y="0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:ask="http://schemas.microsoft.com/office/drawing/2018/sketchyshapes" sd="69427217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EBF5210-6672-754B-A204-AE4C3DCE37E6}"/>
              </a:ext>
            </a:extLst>
          </p:cNvPr>
          <p:cNvSpPr txBox="1"/>
          <p:nvPr/>
        </p:nvSpPr>
        <p:spPr>
          <a:xfrm>
            <a:off x="942975" y="5703646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Apache Cassandra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A4A2F1-5501-4F48-963A-860EF2B348B7}"/>
              </a:ext>
            </a:extLst>
          </p:cNvPr>
          <p:cNvSpPr/>
          <p:nvPr/>
        </p:nvSpPr>
        <p:spPr>
          <a:xfrm>
            <a:off x="0" y="1300930"/>
            <a:ext cx="12192000" cy="5585011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Confuse engineers on API usages, leading to misuses and defects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4932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54F4D4-3959-D344-9990-DADCB928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MNire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9D4D37-0CCD-6644-9FD1-DE98257F8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444" y="1937417"/>
            <a:ext cx="5114277" cy="15219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75F16E-207C-374E-B3BD-C1783F1AE2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463" y="2569029"/>
            <a:ext cx="1971363" cy="2235200"/>
          </a:xfrm>
          <a:prstGeom prst="rect">
            <a:avLst/>
          </a:prstGeom>
        </p:spPr>
      </p:pic>
      <p:sp>
        <p:nvSpPr>
          <p:cNvPr id="19" name="Cloud Callout 18">
            <a:extLst>
              <a:ext uri="{FF2B5EF4-FFF2-40B4-BE49-F238E27FC236}">
                <a16:creationId xmlns:a16="http://schemas.microsoft.com/office/drawing/2014/main" id="{3A3CFE9D-A3FF-1C49-85F6-1E05983B09EE}"/>
              </a:ext>
            </a:extLst>
          </p:cNvPr>
          <p:cNvSpPr/>
          <p:nvPr/>
        </p:nvSpPr>
        <p:spPr>
          <a:xfrm>
            <a:off x="6990735" y="1424616"/>
            <a:ext cx="3156857" cy="1096052"/>
          </a:xfrm>
          <a:prstGeom prst="cloudCallout">
            <a:avLst>
              <a:gd name="adj1" fmla="val -30199"/>
              <a:gd name="adj2" fmla="val 628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  <a:cs typeface="Consolas" panose="020B0609020204030204" pitchFamily="49" charset="0"/>
              </a:rPr>
              <a:t>I suggest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getMaximumTime</a:t>
            </a:r>
            <a:endParaRPr lang="en-US" b="1" dirty="0"/>
          </a:p>
        </p:txBody>
      </p:sp>
      <p:sp>
        <p:nvSpPr>
          <p:cNvPr id="20" name="Rectangular Callout 19">
            <a:extLst>
              <a:ext uri="{FF2B5EF4-FFF2-40B4-BE49-F238E27FC236}">
                <a16:creationId xmlns:a16="http://schemas.microsoft.com/office/drawing/2014/main" id="{C8546E08-511B-E841-B1FB-BACB4F9DB6C4}"/>
              </a:ext>
            </a:extLst>
          </p:cNvPr>
          <p:cNvSpPr/>
          <p:nvPr/>
        </p:nvSpPr>
        <p:spPr>
          <a:xfrm>
            <a:off x="964963" y="1727461"/>
            <a:ext cx="5375240" cy="1941857"/>
          </a:xfrm>
          <a:prstGeom prst="wedgeRectCallout">
            <a:avLst>
              <a:gd name="adj1" fmla="val 62484"/>
              <a:gd name="adj2" fmla="val 59131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ED3A44-470F-A64D-89F2-F409B02ADC53}"/>
              </a:ext>
            </a:extLst>
          </p:cNvPr>
          <p:cNvGrpSpPr/>
          <p:nvPr/>
        </p:nvGrpSpPr>
        <p:grpSpPr>
          <a:xfrm>
            <a:off x="2576738" y="2130694"/>
            <a:ext cx="8594820" cy="4241396"/>
            <a:chOff x="2576738" y="2130694"/>
            <a:chExt cx="8594820" cy="424139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2F7FFFF-68CE-F84E-8C24-DBB6CCC598EB}"/>
                </a:ext>
              </a:extLst>
            </p:cNvPr>
            <p:cNvSpPr/>
            <p:nvPr/>
          </p:nvSpPr>
          <p:spPr>
            <a:xfrm>
              <a:off x="2576738" y="2130694"/>
              <a:ext cx="1157386" cy="223804"/>
            </a:xfrm>
            <a:custGeom>
              <a:avLst/>
              <a:gdLst>
                <a:gd name="connsiteX0" fmla="*/ 0 w 1157386"/>
                <a:gd name="connsiteY0" fmla="*/ 0 h 223804"/>
                <a:gd name="connsiteX1" fmla="*/ 567119 w 1157386"/>
                <a:gd name="connsiteY1" fmla="*/ 0 h 223804"/>
                <a:gd name="connsiteX2" fmla="*/ 1157386 w 1157386"/>
                <a:gd name="connsiteY2" fmla="*/ 0 h 223804"/>
                <a:gd name="connsiteX3" fmla="*/ 1157386 w 1157386"/>
                <a:gd name="connsiteY3" fmla="*/ 223804 h 223804"/>
                <a:gd name="connsiteX4" fmla="*/ 578693 w 1157386"/>
                <a:gd name="connsiteY4" fmla="*/ 223804 h 223804"/>
                <a:gd name="connsiteX5" fmla="*/ 0 w 1157386"/>
                <a:gd name="connsiteY5" fmla="*/ 223804 h 223804"/>
                <a:gd name="connsiteX6" fmla="*/ 0 w 1157386"/>
                <a:gd name="connsiteY6" fmla="*/ 0 h 223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7386" h="223804" extrusionOk="0">
                  <a:moveTo>
                    <a:pt x="0" y="0"/>
                  </a:moveTo>
                  <a:cubicBezTo>
                    <a:pt x="249648" y="-18372"/>
                    <a:pt x="289281" y="30437"/>
                    <a:pt x="567119" y="0"/>
                  </a:cubicBezTo>
                  <a:cubicBezTo>
                    <a:pt x="844957" y="-30437"/>
                    <a:pt x="984913" y="38944"/>
                    <a:pt x="1157386" y="0"/>
                  </a:cubicBezTo>
                  <a:cubicBezTo>
                    <a:pt x="1178315" y="52285"/>
                    <a:pt x="1141236" y="113084"/>
                    <a:pt x="1157386" y="223804"/>
                  </a:cubicBezTo>
                  <a:cubicBezTo>
                    <a:pt x="900476" y="285724"/>
                    <a:pt x="790905" y="180277"/>
                    <a:pt x="578693" y="223804"/>
                  </a:cubicBezTo>
                  <a:cubicBezTo>
                    <a:pt x="366481" y="267331"/>
                    <a:pt x="127427" y="184786"/>
                    <a:pt x="0" y="223804"/>
                  </a:cubicBezTo>
                  <a:cubicBezTo>
                    <a:pt x="-14130" y="147431"/>
                    <a:pt x="1437" y="77164"/>
                    <a:pt x="0" y="0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60A9286-9C30-8246-B807-82553D226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65337" y="2551718"/>
              <a:ext cx="1769811" cy="2235200"/>
            </a:xfrm>
            <a:prstGeom prst="rect">
              <a:avLst/>
            </a:prstGeom>
          </p:spPr>
        </p:pic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id="{A04FE8A5-D104-F143-84A2-4DAB5330A4D1}"/>
                </a:ext>
              </a:extLst>
            </p:cNvPr>
            <p:cNvSpPr/>
            <p:nvPr/>
          </p:nvSpPr>
          <p:spPr>
            <a:xfrm>
              <a:off x="7678648" y="4993043"/>
              <a:ext cx="3492910" cy="1379047"/>
            </a:xfrm>
            <a:prstGeom prst="wedgeEllipseCallout">
              <a:avLst>
                <a:gd name="adj1" fmla="val 21625"/>
                <a:gd name="adj2" fmla="val -76399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Are</a:t>
              </a:r>
              <a:r>
                <a:rPr lang="en-US" dirty="0">
                  <a:solidFill>
                    <a:schemeClr val="tx1"/>
                  </a:solidFill>
                  <a:latin typeface="+mj-lt"/>
                  <a:cs typeface="Consolas" panose="020B0609020204030204" pitchFamily="49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getMaximumTime</a:t>
              </a:r>
              <a:r>
                <a:rPr lang="en-US" dirty="0">
                  <a:solidFill>
                    <a:schemeClr val="tx1"/>
                  </a:solidFill>
                  <a:latin typeface="+mj-lt"/>
                  <a:cs typeface="Consolas" panose="020B0609020204030204" pitchFamily="49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and</a:t>
              </a:r>
              <a:r>
                <a:rPr lang="en-US" dirty="0">
                  <a:solidFill>
                    <a:schemeClr val="tx1"/>
                  </a:solidFill>
                  <a:latin typeface="+mj-lt"/>
                  <a:cs typeface="Consolas" panose="020B0609020204030204" pitchFamily="49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getMaxValue</a:t>
              </a:r>
              <a:r>
                <a:rPr lang="en-US" dirty="0">
                  <a:solidFill>
                    <a:schemeClr val="tx1"/>
                  </a:solidFill>
                  <a:latin typeface="+mj-lt"/>
                  <a:cs typeface="Consolas" panose="020B0609020204030204" pitchFamily="49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sufficiently similar?</a:t>
              </a:r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2FEBC37-0109-644A-8599-3F3F27B707B2}"/>
              </a:ext>
            </a:extLst>
          </p:cNvPr>
          <p:cNvGrpSpPr/>
          <p:nvPr/>
        </p:nvGrpSpPr>
        <p:grpSpPr>
          <a:xfrm>
            <a:off x="3458120" y="4136890"/>
            <a:ext cx="3639350" cy="2235200"/>
            <a:chOff x="3874680" y="4136890"/>
            <a:chExt cx="3639350" cy="22352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2C9E02-6173-F34A-B141-C6FB720B3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618"/>
            <a:stretch/>
          </p:blipFill>
          <p:spPr>
            <a:xfrm>
              <a:off x="3874680" y="4136890"/>
              <a:ext cx="1854111" cy="2235200"/>
            </a:xfrm>
            <a:prstGeom prst="rect">
              <a:avLst/>
            </a:prstGeom>
          </p:spPr>
        </p:pic>
        <p:sp>
          <p:nvSpPr>
            <p:cNvPr id="2" name="Rounded Rectangular Callout 1">
              <a:extLst>
                <a:ext uri="{FF2B5EF4-FFF2-40B4-BE49-F238E27FC236}">
                  <a16:creationId xmlns:a16="http://schemas.microsoft.com/office/drawing/2014/main" id="{642857B5-6A39-D34A-A714-D28116DD9670}"/>
                </a:ext>
              </a:extLst>
            </p:cNvPr>
            <p:cNvSpPr/>
            <p:nvPr/>
          </p:nvSpPr>
          <p:spPr>
            <a:xfrm>
              <a:off x="5444895" y="5106016"/>
              <a:ext cx="2069135" cy="1050943"/>
            </a:xfrm>
            <a:prstGeom prst="wedgeRoundRectCallout">
              <a:avLst>
                <a:gd name="adj1" fmla="val -63191"/>
                <a:gd name="adj2" fmla="val -79476"/>
                <a:gd name="adj3" fmla="val 16667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Not similar. INCONSISTENT!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6B8CEF6-0048-5F4E-956B-3792421F58E4}"/>
              </a:ext>
            </a:extLst>
          </p:cNvPr>
          <p:cNvGrpSpPr/>
          <p:nvPr/>
        </p:nvGrpSpPr>
        <p:grpSpPr>
          <a:xfrm>
            <a:off x="385555" y="2509096"/>
            <a:ext cx="3157486" cy="2854096"/>
            <a:chOff x="394267" y="2509096"/>
            <a:chExt cx="3609264" cy="2854096"/>
          </a:xfrm>
        </p:grpSpPr>
        <p:sp>
          <p:nvSpPr>
            <p:cNvPr id="5" name="Rectangular Callout 4">
              <a:extLst>
                <a:ext uri="{FF2B5EF4-FFF2-40B4-BE49-F238E27FC236}">
                  <a16:creationId xmlns:a16="http://schemas.microsoft.com/office/drawing/2014/main" id="{4C87E2C2-ABAA-8D4C-8F49-3E0B9A71B97D}"/>
                </a:ext>
              </a:extLst>
            </p:cNvPr>
            <p:cNvSpPr/>
            <p:nvPr/>
          </p:nvSpPr>
          <p:spPr>
            <a:xfrm>
              <a:off x="1356852" y="4450080"/>
              <a:ext cx="2295730" cy="913112"/>
            </a:xfrm>
            <a:prstGeom prst="wedgeRectCallout">
              <a:avLst>
                <a:gd name="adj1" fmla="val 80514"/>
                <a:gd name="adj2" fmla="val 3134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The alternative: </a:t>
              </a:r>
              <a:r>
                <a:rPr lang="en-US" b="1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getMaximumTime</a:t>
              </a:r>
              <a:r>
                <a:rPr lang="en-US" dirty="0"/>
                <a:t> </a:t>
              </a: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8A6C2267-DF23-CA40-B49D-1BECB1D10DAF}"/>
                </a:ext>
              </a:extLst>
            </p:cNvPr>
            <p:cNvSpPr/>
            <p:nvPr/>
          </p:nvSpPr>
          <p:spPr>
            <a:xfrm rot="13652946">
              <a:off x="1017410" y="1885953"/>
              <a:ext cx="2362977" cy="3609264"/>
            </a:xfrm>
            <a:prstGeom prst="arc">
              <a:avLst>
                <a:gd name="adj1" fmla="val 14772111"/>
                <a:gd name="adj2" fmla="val 3762732"/>
              </a:avLst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315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7C4059-0980-6544-AD1A-C7DD92EFD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822441" cy="4351338"/>
          </a:xfrm>
        </p:spPr>
        <p:txBody>
          <a:bodyPr>
            <a:normAutofit/>
          </a:bodyPr>
          <a:lstStyle/>
          <a:p>
            <a:r>
              <a:rPr lang="en-US" sz="3000" dirty="0"/>
              <a:t> Naturalness of Names at Token Level</a:t>
            </a:r>
          </a:p>
          <a:p>
            <a:r>
              <a:rPr lang="en-US" sz="3000" dirty="0"/>
              <a:t> Abstractive Summarization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54F4D4-3959-D344-9990-DADCB928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Suggesting Natural Method Names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55FD31-EA83-C74B-88D0-245C1D4E7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640" y="2083119"/>
            <a:ext cx="3917502" cy="383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9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54F4D4-3959-D344-9990-DADCB928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Suggesting Natural Method Names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55FD31-EA83-C74B-88D0-245C1D4E7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640" y="2083119"/>
            <a:ext cx="3917502" cy="38363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E49611F-0FF9-7B40-A8A7-F960EF8E643B}"/>
              </a:ext>
            </a:extLst>
          </p:cNvPr>
          <p:cNvGrpSpPr/>
          <p:nvPr/>
        </p:nvGrpSpPr>
        <p:grpSpPr>
          <a:xfrm>
            <a:off x="2727660" y="3180341"/>
            <a:ext cx="5375240" cy="1941857"/>
            <a:chOff x="3408380" y="3180341"/>
            <a:chExt cx="5375240" cy="19418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64C74A-246D-094E-9650-40591259D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8861" y="3390297"/>
              <a:ext cx="5114277" cy="1521943"/>
            </a:xfrm>
            <a:prstGeom prst="rect">
              <a:avLst/>
            </a:prstGeom>
          </p:spPr>
        </p:pic>
        <p:sp>
          <p:nvSpPr>
            <p:cNvPr id="9" name="Rectangular Callout 8">
              <a:extLst>
                <a:ext uri="{FF2B5EF4-FFF2-40B4-BE49-F238E27FC236}">
                  <a16:creationId xmlns:a16="http://schemas.microsoft.com/office/drawing/2014/main" id="{8241AA1B-7E4D-924A-AFD2-2571A64EC139}"/>
                </a:ext>
              </a:extLst>
            </p:cNvPr>
            <p:cNvSpPr/>
            <p:nvPr/>
          </p:nvSpPr>
          <p:spPr>
            <a:xfrm>
              <a:off x="3408380" y="3180341"/>
              <a:ext cx="5375240" cy="1941857"/>
            </a:xfrm>
            <a:prstGeom prst="wedgeRectCallout">
              <a:avLst>
                <a:gd name="adj1" fmla="val 62484"/>
                <a:gd name="adj2" fmla="val 59131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40EF638-CDAE-244F-B7A9-1231AD6EE8F0}"/>
              </a:ext>
            </a:extLst>
          </p:cNvPr>
          <p:cNvSpPr/>
          <p:nvPr/>
        </p:nvSpPr>
        <p:spPr>
          <a:xfrm>
            <a:off x="4368800" y="3627120"/>
            <a:ext cx="1087120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3617665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54F4D4-3959-D344-9990-DADCB928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Suggesting Natural Method Names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55FD31-EA83-C74B-88D0-245C1D4E7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640" y="2083119"/>
            <a:ext cx="3917502" cy="3836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4C74A-246D-094E-9650-40591259D3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141" y="3400457"/>
            <a:ext cx="5114277" cy="15219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0EF638-CDAE-244F-B7A9-1231AD6EE8F0}"/>
              </a:ext>
            </a:extLst>
          </p:cNvPr>
          <p:cNvSpPr/>
          <p:nvPr/>
        </p:nvSpPr>
        <p:spPr>
          <a:xfrm>
            <a:off x="4368800" y="3627120"/>
            <a:ext cx="1087120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????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11A1CB-E626-4049-AFF8-7607B214D689}"/>
              </a:ext>
            </a:extLst>
          </p:cNvPr>
          <p:cNvGrpSpPr/>
          <p:nvPr/>
        </p:nvGrpSpPr>
        <p:grpSpPr>
          <a:xfrm>
            <a:off x="2826071" y="3210560"/>
            <a:ext cx="4407848" cy="1696662"/>
            <a:chOff x="2826071" y="3210560"/>
            <a:chExt cx="4407848" cy="1696662"/>
          </a:xfrm>
          <a:solidFill>
            <a:schemeClr val="bg1">
              <a:alpha val="77000"/>
            </a:schemeClr>
          </a:solidFill>
          <a:effectLst>
            <a:reflection endPos="65000" dist="50800" dir="5400000" sy="-100000" algn="bl" rotWithShape="0"/>
          </a:effectLst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6F7A227-3C0C-114B-B6EB-0C1448AEF745}"/>
                </a:ext>
              </a:extLst>
            </p:cNvPr>
            <p:cNvGrpSpPr/>
            <p:nvPr/>
          </p:nvGrpSpPr>
          <p:grpSpPr>
            <a:xfrm>
              <a:off x="2826071" y="3210560"/>
              <a:ext cx="3462970" cy="616356"/>
              <a:chOff x="2826071" y="3210560"/>
              <a:chExt cx="3462970" cy="616356"/>
            </a:xfrm>
            <a:grp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5235E1-6302-EA4A-9B0B-2563B7DD03E9}"/>
                  </a:ext>
                </a:extLst>
              </p:cNvPr>
              <p:cNvSpPr/>
              <p:nvPr/>
            </p:nvSpPr>
            <p:spPr>
              <a:xfrm>
                <a:off x="2826071" y="3210560"/>
                <a:ext cx="3462970" cy="406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55184B3-C530-3F4E-90DB-8BFD71B6EE5A}"/>
                  </a:ext>
                </a:extLst>
              </p:cNvPr>
              <p:cNvSpPr/>
              <p:nvPr/>
            </p:nvSpPr>
            <p:spPr>
              <a:xfrm>
                <a:off x="3172305" y="3581590"/>
                <a:ext cx="1359056" cy="24532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09D1DF-8CEF-1F44-BB1A-6D6114FEBF9E}"/>
                </a:ext>
              </a:extLst>
            </p:cNvPr>
            <p:cNvSpPr/>
            <p:nvPr/>
          </p:nvSpPr>
          <p:spPr>
            <a:xfrm>
              <a:off x="5392264" y="3599275"/>
              <a:ext cx="1841655" cy="2276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0B1E12-B1A2-9945-BFCB-BDD30F7D7C68}"/>
                </a:ext>
              </a:extLst>
            </p:cNvPr>
            <p:cNvSpPr/>
            <p:nvPr/>
          </p:nvSpPr>
          <p:spPr>
            <a:xfrm>
              <a:off x="2826071" y="4724342"/>
              <a:ext cx="1841655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88A14F2F-7CA1-F74A-9891-0ED8B6CDFF24}"/>
              </a:ext>
            </a:extLst>
          </p:cNvPr>
          <p:cNvSpPr/>
          <p:nvPr/>
        </p:nvSpPr>
        <p:spPr>
          <a:xfrm>
            <a:off x="2727660" y="3180341"/>
            <a:ext cx="5375240" cy="1941857"/>
          </a:xfrm>
          <a:prstGeom prst="wedgeRectCallout">
            <a:avLst>
              <a:gd name="adj1" fmla="val 62484"/>
              <a:gd name="adj2" fmla="val 59131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5" name="Explosion 1 4">
            <a:extLst>
              <a:ext uri="{FF2B5EF4-FFF2-40B4-BE49-F238E27FC236}">
                <a16:creationId xmlns:a16="http://schemas.microsoft.com/office/drawing/2014/main" id="{A58D8843-0410-EB46-8603-862E3038E085}"/>
              </a:ext>
            </a:extLst>
          </p:cNvPr>
          <p:cNvSpPr/>
          <p:nvPr/>
        </p:nvSpPr>
        <p:spPr>
          <a:xfrm>
            <a:off x="3053379" y="4694579"/>
            <a:ext cx="5049520" cy="1568042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Implementation Context</a:t>
            </a:r>
          </a:p>
        </p:txBody>
      </p:sp>
    </p:spTree>
    <p:extLst>
      <p:ext uri="{BB962C8B-B14F-4D97-AF65-F5344CB8AC3E}">
        <p14:creationId xmlns:p14="http://schemas.microsoft.com/office/powerpoint/2010/main" val="357854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54F4D4-3959-D344-9990-DADCB928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Suggesting Natural Method Names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55FD31-EA83-C74B-88D0-245C1D4E7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640" y="2083119"/>
            <a:ext cx="3917502" cy="3836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4C74A-246D-094E-9650-40591259D3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141" y="3400457"/>
            <a:ext cx="5114277" cy="15219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0EF638-CDAE-244F-B7A9-1231AD6EE8F0}"/>
              </a:ext>
            </a:extLst>
          </p:cNvPr>
          <p:cNvSpPr/>
          <p:nvPr/>
        </p:nvSpPr>
        <p:spPr>
          <a:xfrm>
            <a:off x="4368800" y="3637280"/>
            <a:ext cx="1087120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????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11A1CB-E626-4049-AFF8-7607B214D689}"/>
              </a:ext>
            </a:extLst>
          </p:cNvPr>
          <p:cNvGrpSpPr/>
          <p:nvPr/>
        </p:nvGrpSpPr>
        <p:grpSpPr>
          <a:xfrm>
            <a:off x="2826071" y="3210560"/>
            <a:ext cx="5276827" cy="1696662"/>
            <a:chOff x="2826071" y="3210560"/>
            <a:chExt cx="5276827" cy="1696662"/>
          </a:xfrm>
          <a:solidFill>
            <a:schemeClr val="bg1">
              <a:alpha val="77000"/>
            </a:schemeClr>
          </a:solidFill>
          <a:effectLst>
            <a:reflection endPos="65000" dist="50800" dir="5400000" sy="-100000" algn="bl" rotWithShape="0"/>
          </a:effectLst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6F7A227-3C0C-114B-B6EB-0C1448AEF745}"/>
                </a:ext>
              </a:extLst>
            </p:cNvPr>
            <p:cNvGrpSpPr/>
            <p:nvPr/>
          </p:nvGrpSpPr>
          <p:grpSpPr>
            <a:xfrm>
              <a:off x="2826071" y="3210560"/>
              <a:ext cx="5276827" cy="1468124"/>
              <a:chOff x="2826071" y="3210560"/>
              <a:chExt cx="5276827" cy="1468124"/>
            </a:xfrm>
            <a:grp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5235E1-6302-EA4A-9B0B-2563B7DD03E9}"/>
                  </a:ext>
                </a:extLst>
              </p:cNvPr>
              <p:cNvSpPr/>
              <p:nvPr/>
            </p:nvSpPr>
            <p:spPr>
              <a:xfrm>
                <a:off x="2826071" y="3210560"/>
                <a:ext cx="3462970" cy="406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55184B3-C530-3F4E-90DB-8BFD71B6EE5A}"/>
                  </a:ext>
                </a:extLst>
              </p:cNvPr>
              <p:cNvSpPr/>
              <p:nvPr/>
            </p:nvSpPr>
            <p:spPr>
              <a:xfrm>
                <a:off x="3257315" y="3826374"/>
                <a:ext cx="4845583" cy="852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09D1DF-8CEF-1F44-BB1A-6D6114FEBF9E}"/>
                </a:ext>
              </a:extLst>
            </p:cNvPr>
            <p:cNvSpPr/>
            <p:nvPr/>
          </p:nvSpPr>
          <p:spPr>
            <a:xfrm>
              <a:off x="2997201" y="3609435"/>
              <a:ext cx="863599" cy="2276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0B1E12-B1A2-9945-BFCB-BDD30F7D7C68}"/>
                </a:ext>
              </a:extLst>
            </p:cNvPr>
            <p:cNvSpPr/>
            <p:nvPr/>
          </p:nvSpPr>
          <p:spPr>
            <a:xfrm>
              <a:off x="2826071" y="4724342"/>
              <a:ext cx="1841655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88A14F2F-7CA1-F74A-9891-0ED8B6CDFF24}"/>
              </a:ext>
            </a:extLst>
          </p:cNvPr>
          <p:cNvSpPr/>
          <p:nvPr/>
        </p:nvSpPr>
        <p:spPr>
          <a:xfrm>
            <a:off x="2727660" y="3180341"/>
            <a:ext cx="5375240" cy="1941857"/>
          </a:xfrm>
          <a:prstGeom prst="wedgeRectCallout">
            <a:avLst>
              <a:gd name="adj1" fmla="val 62484"/>
              <a:gd name="adj2" fmla="val 59131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5" name="Explosion 1 4">
            <a:extLst>
              <a:ext uri="{FF2B5EF4-FFF2-40B4-BE49-F238E27FC236}">
                <a16:creationId xmlns:a16="http://schemas.microsoft.com/office/drawing/2014/main" id="{A58D8843-0410-EB46-8603-862E3038E085}"/>
              </a:ext>
            </a:extLst>
          </p:cNvPr>
          <p:cNvSpPr/>
          <p:nvPr/>
        </p:nvSpPr>
        <p:spPr>
          <a:xfrm>
            <a:off x="2931160" y="1498894"/>
            <a:ext cx="5049520" cy="1568042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Interface Context</a:t>
            </a:r>
          </a:p>
        </p:txBody>
      </p:sp>
    </p:spTree>
    <p:extLst>
      <p:ext uri="{BB962C8B-B14F-4D97-AF65-F5344CB8AC3E}">
        <p14:creationId xmlns:p14="http://schemas.microsoft.com/office/powerpoint/2010/main" val="176981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Research Poster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" id="{608124F7-6D2A-3D4A-9E5F-0A5B42C836DE}" vid="{676D9E0E-4877-6D47-9B54-2F163B7990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6194</TotalTime>
  <Words>1203</Words>
  <Application>Microsoft Macintosh PowerPoint</Application>
  <PresentationFormat>Widescreen</PresentationFormat>
  <Paragraphs>445</Paragraphs>
  <Slides>39</Slides>
  <Notes>27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Bradley Hand</vt:lpstr>
      <vt:lpstr>Calibri</vt:lpstr>
      <vt:lpstr>Cambria Math</vt:lpstr>
      <vt:lpstr>Consolas</vt:lpstr>
      <vt:lpstr>Courier</vt:lpstr>
      <vt:lpstr>1_Research Poster Template</vt:lpstr>
      <vt:lpstr>Suggesting Natural Method Names  to Check Name Consistencies</vt:lpstr>
      <vt:lpstr>Programming with Libraries</vt:lpstr>
      <vt:lpstr>Method Name Inconsistency</vt:lpstr>
      <vt:lpstr>Method Name Inconsistency</vt:lpstr>
      <vt:lpstr>MNire</vt:lpstr>
      <vt:lpstr>Suggesting Natural Method Names</vt:lpstr>
      <vt:lpstr>Suggesting Natural Method Names</vt:lpstr>
      <vt:lpstr>Suggesting Natural Method Names</vt:lpstr>
      <vt:lpstr>Suggesting Natural Method Names</vt:lpstr>
      <vt:lpstr>Suggesting Natural Method Names</vt:lpstr>
      <vt:lpstr>Empirical Study</vt:lpstr>
      <vt:lpstr>Uniqueness of Method Name</vt:lpstr>
      <vt:lpstr>Uniqueness of Method Name</vt:lpstr>
      <vt:lpstr>Tokens in method names and the contexts</vt:lpstr>
      <vt:lpstr>Tokens in method names and the contexts</vt:lpstr>
      <vt:lpstr>Tokens in method names and the contexts</vt:lpstr>
      <vt:lpstr>Tokens in method names and the contexts</vt:lpstr>
      <vt:lpstr>Tokens in method names and the contexts</vt:lpstr>
      <vt:lpstr>Suggesting Natural Method Names</vt:lpstr>
      <vt:lpstr>MNire: CONSISTENCY CHECKING MODEL</vt:lpstr>
      <vt:lpstr>Empirical Methodology</vt:lpstr>
      <vt:lpstr>Datasets</vt:lpstr>
      <vt:lpstr>Datasets</vt:lpstr>
      <vt:lpstr>Metrics for Name Consistency Check</vt:lpstr>
      <vt:lpstr>Metrics for Name Recommendation</vt:lpstr>
      <vt:lpstr>Consistency Checking: Comparison</vt:lpstr>
      <vt:lpstr>Consistency Checking: Comparison</vt:lpstr>
      <vt:lpstr>Consistency Checking: Comparison</vt:lpstr>
      <vt:lpstr>Accuracy by different Methods’ Sizes</vt:lpstr>
      <vt:lpstr>Consistency Checking: Context Analysis</vt:lpstr>
      <vt:lpstr>Method Name Recommending: Context Analysis</vt:lpstr>
      <vt:lpstr>Consistency Checking Accuracy with Different Representations</vt:lpstr>
      <vt:lpstr>Method Name Recommendation Accuracy with Different Representations</vt:lpstr>
      <vt:lpstr>Method Name Recommendation Contexts’ Sizes</vt:lpstr>
      <vt:lpstr>Method Name Recommendation Tokens’ Lengths in Contexts for Training</vt:lpstr>
      <vt:lpstr>Method Name Recommendation Accuracy with Different Training Data</vt:lpstr>
      <vt:lpstr>Method Name Consistency Check Threshold</vt:lpstr>
      <vt:lpstr>Live Study on Real Developers</vt:lpstr>
      <vt:lpstr>MNire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Feature-interaction Aware Configuration Prioritization</dc:title>
  <dc:creator>Nguyen, Son Van</dc:creator>
  <cp:lastModifiedBy>Nguyen, Son Van</cp:lastModifiedBy>
  <cp:revision>401</cp:revision>
  <dcterms:created xsi:type="dcterms:W3CDTF">2018-11-03T20:23:11Z</dcterms:created>
  <dcterms:modified xsi:type="dcterms:W3CDTF">2020-10-09T02:33:06Z</dcterms:modified>
</cp:coreProperties>
</file>